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07" r:id="rId1"/>
    <p:sldMasterId id="2147483719" r:id="rId2"/>
    <p:sldMasterId id="2147483859" r:id="rId3"/>
  </p:sldMasterIdLst>
  <p:notesMasterIdLst>
    <p:notesMasterId r:id="rId148"/>
  </p:notesMasterIdLst>
  <p:handoutMasterIdLst>
    <p:handoutMasterId r:id="rId149"/>
  </p:handoutMasterIdLst>
  <p:sldIdLst>
    <p:sldId id="734" r:id="rId4"/>
    <p:sldId id="702" r:id="rId5"/>
    <p:sldId id="715" r:id="rId6"/>
    <p:sldId id="727" r:id="rId7"/>
    <p:sldId id="543" r:id="rId8"/>
    <p:sldId id="699" r:id="rId9"/>
    <p:sldId id="557" r:id="rId10"/>
    <p:sldId id="717" r:id="rId11"/>
    <p:sldId id="654" r:id="rId12"/>
    <p:sldId id="713" r:id="rId13"/>
    <p:sldId id="714" r:id="rId14"/>
    <p:sldId id="688" r:id="rId15"/>
    <p:sldId id="545" r:id="rId16"/>
    <p:sldId id="664" r:id="rId17"/>
    <p:sldId id="673" r:id="rId18"/>
    <p:sldId id="666" r:id="rId19"/>
    <p:sldId id="668" r:id="rId20"/>
    <p:sldId id="667" r:id="rId21"/>
    <p:sldId id="670" r:id="rId22"/>
    <p:sldId id="672" r:id="rId23"/>
    <p:sldId id="648" r:id="rId24"/>
    <p:sldId id="649" r:id="rId25"/>
    <p:sldId id="650" r:id="rId26"/>
    <p:sldId id="651" r:id="rId27"/>
    <p:sldId id="719" r:id="rId28"/>
    <p:sldId id="722" r:id="rId29"/>
    <p:sldId id="652" r:id="rId30"/>
    <p:sldId id="655" r:id="rId31"/>
    <p:sldId id="656" r:id="rId32"/>
    <p:sldId id="584" r:id="rId33"/>
    <p:sldId id="585" r:id="rId34"/>
    <p:sldId id="588" r:id="rId35"/>
    <p:sldId id="589" r:id="rId36"/>
    <p:sldId id="590" r:id="rId37"/>
    <p:sldId id="647" r:id="rId38"/>
    <p:sldId id="706" r:id="rId39"/>
    <p:sldId id="601" r:id="rId40"/>
    <p:sldId id="591" r:id="rId41"/>
    <p:sldId id="592" r:id="rId42"/>
    <p:sldId id="705" r:id="rId43"/>
    <p:sldId id="593" r:id="rId44"/>
    <p:sldId id="594" r:id="rId45"/>
    <p:sldId id="596" r:id="rId46"/>
    <p:sldId id="597" r:id="rId47"/>
    <p:sldId id="599" r:id="rId48"/>
    <p:sldId id="600" r:id="rId49"/>
    <p:sldId id="595" r:id="rId50"/>
    <p:sldId id="598" r:id="rId51"/>
    <p:sldId id="645" r:id="rId52"/>
    <p:sldId id="646" r:id="rId53"/>
    <p:sldId id="675" r:id="rId54"/>
    <p:sldId id="676" r:id="rId55"/>
    <p:sldId id="657" r:id="rId56"/>
    <p:sldId id="691" r:id="rId57"/>
    <p:sldId id="659" r:id="rId58"/>
    <p:sldId id="661" r:id="rId59"/>
    <p:sldId id="677" r:id="rId60"/>
    <p:sldId id="558" r:id="rId61"/>
    <p:sldId id="560" r:id="rId62"/>
    <p:sldId id="712" r:id="rId63"/>
    <p:sldId id="559" r:id="rId64"/>
    <p:sldId id="692" r:id="rId65"/>
    <p:sldId id="693" r:id="rId66"/>
    <p:sldId id="694" r:id="rId67"/>
    <p:sldId id="695" r:id="rId68"/>
    <p:sldId id="563" r:id="rId69"/>
    <p:sldId id="561" r:id="rId70"/>
    <p:sldId id="562" r:id="rId71"/>
    <p:sldId id="564" r:id="rId72"/>
    <p:sldId id="566" r:id="rId73"/>
    <p:sldId id="567" r:id="rId74"/>
    <p:sldId id="568" r:id="rId75"/>
    <p:sldId id="569" r:id="rId76"/>
    <p:sldId id="728" r:id="rId77"/>
    <p:sldId id="729" r:id="rId78"/>
    <p:sldId id="731" r:id="rId79"/>
    <p:sldId id="730" r:id="rId80"/>
    <p:sldId id="732" r:id="rId81"/>
    <p:sldId id="682" r:id="rId82"/>
    <p:sldId id="384" r:id="rId83"/>
    <p:sldId id="718" r:id="rId84"/>
    <p:sldId id="703" r:id="rId85"/>
    <p:sldId id="704" r:id="rId86"/>
    <p:sldId id="643" r:id="rId87"/>
    <p:sldId id="471" r:id="rId88"/>
    <p:sldId id="644" r:id="rId89"/>
    <p:sldId id="481" r:id="rId90"/>
    <p:sldId id="386" r:id="rId91"/>
    <p:sldId id="689" r:id="rId92"/>
    <p:sldId id="530" r:id="rId93"/>
    <p:sldId id="531" r:id="rId94"/>
    <p:sldId id="539" r:id="rId95"/>
    <p:sldId id="686" r:id="rId96"/>
    <p:sldId id="687" r:id="rId97"/>
    <p:sldId id="710" r:id="rId98"/>
    <p:sldId id="617" r:id="rId99"/>
    <p:sldId id="618" r:id="rId100"/>
    <p:sldId id="625" r:id="rId101"/>
    <p:sldId id="626" r:id="rId102"/>
    <p:sldId id="627" r:id="rId103"/>
    <p:sldId id="630" r:id="rId104"/>
    <p:sldId id="631" r:id="rId105"/>
    <p:sldId id="628" r:id="rId106"/>
    <p:sldId id="708" r:id="rId107"/>
    <p:sldId id="632" r:id="rId108"/>
    <p:sldId id="634" r:id="rId109"/>
    <p:sldId id="633" r:id="rId110"/>
    <p:sldId id="697" r:id="rId111"/>
    <p:sldId id="635" r:id="rId112"/>
    <p:sldId id="636" r:id="rId113"/>
    <p:sldId id="690" r:id="rId114"/>
    <p:sldId id="639" r:id="rId115"/>
    <p:sldId id="640" r:id="rId116"/>
    <p:sldId id="679" r:id="rId117"/>
    <p:sldId id="680" r:id="rId118"/>
    <p:sldId id="418" r:id="rId119"/>
    <p:sldId id="419" r:id="rId120"/>
    <p:sldId id="420" r:id="rId121"/>
    <p:sldId id="499" r:id="rId122"/>
    <p:sldId id="541" r:id="rId123"/>
    <p:sldId id="493" r:id="rId124"/>
    <p:sldId id="452" r:id="rId125"/>
    <p:sldId id="421" r:id="rId126"/>
    <p:sldId id="422" r:id="rId127"/>
    <p:sldId id="472" r:id="rId128"/>
    <p:sldId id="733" r:id="rId129"/>
    <p:sldId id="492" r:id="rId130"/>
    <p:sldId id="707" r:id="rId131"/>
    <p:sldId id="681" r:id="rId132"/>
    <p:sldId id="683" r:id="rId133"/>
    <p:sldId id="684" r:id="rId134"/>
    <p:sldId id="685" r:id="rId135"/>
    <p:sldId id="478" r:id="rId136"/>
    <p:sldId id="696" r:id="rId137"/>
    <p:sldId id="446" r:id="rId138"/>
    <p:sldId id="459" r:id="rId139"/>
    <p:sldId id="486" r:id="rId140"/>
    <p:sldId id="487" r:id="rId141"/>
    <p:sldId id="468" r:id="rId142"/>
    <p:sldId id="469" r:id="rId143"/>
    <p:sldId id="700" r:id="rId144"/>
    <p:sldId id="701" r:id="rId145"/>
    <p:sldId id="720" r:id="rId146"/>
    <p:sldId id="721" r:id="rId1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0505FF"/>
    <a:srgbClr val="FFFF66"/>
    <a:srgbClr val="008000"/>
    <a:srgbClr val="990000"/>
    <a:srgbClr val="A5002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8" autoAdjust="0"/>
    <p:restoredTop sz="94454" autoAdjust="0"/>
  </p:normalViewPr>
  <p:slideViewPr>
    <p:cSldViewPr>
      <p:cViewPr varScale="1">
        <p:scale>
          <a:sx n="71" d="100"/>
          <a:sy n="71" d="100"/>
        </p:scale>
        <p:origin x="125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680" y="-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presProps" Target="presProp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notesMaster" Target="notesMasters/notesMaster1.xml"/><Relationship Id="rId15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DD4B0-FBAC-4545-AB66-62B64DA9A0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9C46DD-FEC7-47D7-AB3E-405FBBE8F52C}">
      <dgm:prSet/>
      <dgm:spPr>
        <a:noFill/>
        <a:ln>
          <a:noFill/>
        </a:ln>
      </dgm:spPr>
      <dgm:t>
        <a:bodyPr/>
        <a:lstStyle/>
        <a:p>
          <a:r>
            <a:rPr lang="en-US" dirty="0" smtClean="0"/>
            <a:t>Mining for Energy</a:t>
          </a:r>
          <a:endParaRPr lang="en-US" dirty="0"/>
        </a:p>
      </dgm:t>
    </dgm:pt>
    <dgm:pt modelId="{4BF8FB88-CAC8-448F-B0FE-CE0A560A3151}" type="parTrans" cxnId="{70A33CB3-11D2-4E85-A7DB-C9F26EFDA891}">
      <dgm:prSet/>
      <dgm:spPr/>
      <dgm:t>
        <a:bodyPr/>
        <a:lstStyle/>
        <a:p>
          <a:endParaRPr lang="en-US"/>
        </a:p>
      </dgm:t>
    </dgm:pt>
    <dgm:pt modelId="{B33E0114-2F76-4A21-B587-1E3CC70686E1}" type="sibTrans" cxnId="{70A33CB3-11D2-4E85-A7DB-C9F26EFDA891}">
      <dgm:prSet/>
      <dgm:spPr/>
      <dgm:t>
        <a:bodyPr/>
        <a:lstStyle/>
        <a:p>
          <a:endParaRPr lang="en-US"/>
        </a:p>
      </dgm:t>
    </dgm:pt>
    <dgm:pt modelId="{FF9B9C81-4888-4451-97E4-D75D344DEC59}" type="pres">
      <dgm:prSet presAssocID="{1DADD4B0-FBAC-4545-AB66-62B64DA9A06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99D28A-EE82-4759-B587-4601F95D72BE}" type="pres">
      <dgm:prSet presAssocID="{1A9C46DD-FEC7-47D7-AB3E-405FBBE8F52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DDEBED-3A77-4A4D-AC44-0E38844685DE}" type="presOf" srcId="{1DADD4B0-FBAC-4545-AB66-62B64DA9A06B}" destId="{FF9B9C81-4888-4451-97E4-D75D344DEC59}" srcOrd="0" destOrd="0" presId="urn:microsoft.com/office/officeart/2005/8/layout/vList2"/>
    <dgm:cxn modelId="{70A33CB3-11D2-4E85-A7DB-C9F26EFDA891}" srcId="{1DADD4B0-FBAC-4545-AB66-62B64DA9A06B}" destId="{1A9C46DD-FEC7-47D7-AB3E-405FBBE8F52C}" srcOrd="0" destOrd="0" parTransId="{4BF8FB88-CAC8-448F-B0FE-CE0A560A3151}" sibTransId="{B33E0114-2F76-4A21-B587-1E3CC70686E1}"/>
    <dgm:cxn modelId="{603A122A-A096-4255-934F-54819905AC4D}" type="presOf" srcId="{1A9C46DD-FEC7-47D7-AB3E-405FBBE8F52C}" destId="{FF99D28A-EE82-4759-B587-4601F95D72BE}" srcOrd="0" destOrd="0" presId="urn:microsoft.com/office/officeart/2005/8/layout/vList2"/>
    <dgm:cxn modelId="{87912515-F0C4-4BF2-9C6B-9FB0F8D3EA87}" type="presParOf" srcId="{FF9B9C81-4888-4451-97E4-D75D344DEC59}" destId="{FF99D28A-EE82-4759-B587-4601F95D72B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1" tIns="46071" rIns="92141" bIns="4607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1" tIns="46071" rIns="92141" bIns="4607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1" tIns="46071" rIns="92141" bIns="4607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1" tIns="46071" rIns="92141" bIns="4607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B89970A-A111-415F-B5AC-E944ADE39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1" tIns="46071" rIns="92141" bIns="4607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1" tIns="46071" rIns="92141" bIns="4607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6175" y="687388"/>
            <a:ext cx="4567238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1" tIns="46071" rIns="92141" bIns="460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1" tIns="46071" rIns="92141" bIns="4607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1" tIns="46071" rIns="92141" bIns="4607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2885FB7-8656-4DCB-8435-D27EE441A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885FB7-8656-4DCB-8435-D27EE441AA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78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94DCA1-A13D-41C2-95FD-1B7A06388403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831D5C-78BC-4824-8D4D-2F948B586B64}" type="slidenum">
              <a:rPr lang="en-US" altLang="en-US" sz="1200" smtClean="0"/>
              <a:pPr/>
              <a:t>107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9268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41" tIns="46071" rIns="92141" bIns="46071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F6A9D36-B2F9-4B44-912D-4AF84BA81CA6}" type="slidenum">
              <a:rPr lang="en-US" altLang="en-US" sz="1200"/>
              <a:pPr algn="r"/>
              <a:t>108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3298825" y="12739688"/>
            <a:ext cx="252888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77EDA48D-1F99-4E7B-B45D-BF3FAD4B20BE}" type="slidenum">
              <a:rPr lang="en-US" altLang="en-US" sz="1400">
                <a:solidFill>
                  <a:srgbClr val="000000"/>
                </a:solidFill>
                <a:cs typeface="Lucida Sans Unicode" panose="020B0602030504020204" pitchFamily="34" charset="0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28</a:t>
            </a:fld>
            <a:endParaRPr lang="en-US" altLang="en-US" sz="14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3588" cy="3429000"/>
          </a:xfrm>
          <a:solidFill>
            <a:srgbClr val="FFFFFF"/>
          </a:solidFill>
          <a:ln/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 txBox="1">
            <a:spLocks noGrp="1" noChangeArrowheads="1"/>
          </p:cNvSpPr>
          <p:nvPr/>
        </p:nvSpPr>
        <p:spPr bwMode="auto">
          <a:xfrm>
            <a:off x="3298825" y="12739688"/>
            <a:ext cx="252888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BAD2F2A7-4FBF-42FD-A806-BD63EC8BC029}" type="slidenum">
              <a:rPr lang="en-US" altLang="en-US" sz="1400">
                <a:solidFill>
                  <a:srgbClr val="000000"/>
                </a:solidFill>
                <a:cs typeface="Lucida Sans Unicode" panose="020B0602030504020204" pitchFamily="34" charset="0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29</a:t>
            </a:fld>
            <a:endParaRPr lang="en-US" altLang="en-US" sz="14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3588" cy="3429000"/>
          </a:xfrm>
          <a:solidFill>
            <a:srgbClr val="FFFFFF"/>
          </a:solidFill>
          <a:ln/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 txBox="1">
            <a:spLocks noGrp="1" noChangeArrowheads="1"/>
          </p:cNvSpPr>
          <p:nvPr/>
        </p:nvSpPr>
        <p:spPr bwMode="auto">
          <a:xfrm>
            <a:off x="3298825" y="12739688"/>
            <a:ext cx="252888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2438">
              <a:spcBef>
                <a:spcPct val="30000"/>
              </a:spcBef>
              <a:tabLst>
                <a:tab pos="715963" algn="l"/>
                <a:tab pos="1431925" algn="l"/>
                <a:tab pos="2147888" algn="l"/>
                <a:tab pos="286385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5013" indent="-282575" defTabSz="452438">
              <a:spcBef>
                <a:spcPct val="30000"/>
              </a:spcBef>
              <a:tabLst>
                <a:tab pos="715963" algn="l"/>
                <a:tab pos="1431925" algn="l"/>
                <a:tab pos="2147888" algn="l"/>
                <a:tab pos="286385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0300" indent="-225425" defTabSz="452438">
              <a:spcBef>
                <a:spcPct val="30000"/>
              </a:spcBef>
              <a:tabLst>
                <a:tab pos="715963" algn="l"/>
                <a:tab pos="1431925" algn="l"/>
                <a:tab pos="2147888" algn="l"/>
                <a:tab pos="286385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2738" indent="-225425" defTabSz="452438">
              <a:spcBef>
                <a:spcPct val="30000"/>
              </a:spcBef>
              <a:tabLst>
                <a:tab pos="715963" algn="l"/>
                <a:tab pos="1431925" algn="l"/>
                <a:tab pos="2147888" algn="l"/>
                <a:tab pos="286385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35175" indent="-227013" defTabSz="452438">
              <a:spcBef>
                <a:spcPct val="30000"/>
              </a:spcBef>
              <a:tabLst>
                <a:tab pos="715963" algn="l"/>
                <a:tab pos="1431925" algn="l"/>
                <a:tab pos="2147888" algn="l"/>
                <a:tab pos="286385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23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15963" algn="l"/>
                <a:tab pos="1431925" algn="l"/>
                <a:tab pos="2147888" algn="l"/>
                <a:tab pos="286385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95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15963" algn="l"/>
                <a:tab pos="1431925" algn="l"/>
                <a:tab pos="2147888" algn="l"/>
                <a:tab pos="286385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067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15963" algn="l"/>
                <a:tab pos="1431925" algn="l"/>
                <a:tab pos="2147888" algn="l"/>
                <a:tab pos="286385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639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15963" algn="l"/>
                <a:tab pos="1431925" algn="l"/>
                <a:tab pos="2147888" algn="l"/>
                <a:tab pos="286385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1B3056C6-E8CF-44E5-BAE3-597809278181}" type="slidenum"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32</a:t>
            </a:fld>
            <a:endParaRPr lang="en-US" altLang="en-US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9FB3C7-87A0-4ECD-8385-36D7F669F881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 txBox="1">
            <a:spLocks noGrp="1" noChangeArrowheads="1"/>
          </p:cNvSpPr>
          <p:nvPr/>
        </p:nvSpPr>
        <p:spPr bwMode="auto">
          <a:xfrm>
            <a:off x="3298825" y="12739688"/>
            <a:ext cx="252888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5013" indent="-282575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0300" indent="-225425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2738" indent="-225425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35175" indent="-227013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23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95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067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639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F159F919-A3C1-4989-9153-98E57B4BFEEF}" type="slidenum"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42</a:t>
            </a:fld>
            <a:endParaRPr lang="en-US" altLang="en-US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 txBox="1">
            <a:spLocks noGrp="1" noChangeArrowheads="1"/>
          </p:cNvSpPr>
          <p:nvPr/>
        </p:nvSpPr>
        <p:spPr bwMode="auto">
          <a:xfrm>
            <a:off x="3298825" y="12739688"/>
            <a:ext cx="25288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E36C0391-267A-4AFD-A93B-FD5CFE56837F}" type="slidenum"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43</a:t>
            </a:fld>
            <a:endParaRPr lang="en-US" altLang="en-US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 txBox="1">
            <a:spLocks noGrp="1" noChangeArrowheads="1"/>
          </p:cNvSpPr>
          <p:nvPr/>
        </p:nvSpPr>
        <p:spPr bwMode="auto">
          <a:xfrm>
            <a:off x="3298825" y="12739688"/>
            <a:ext cx="252888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5013" indent="-282575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0300" indent="-225425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2738" indent="-225425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35175" indent="-227013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23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95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067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639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F6CEAA1A-E8C4-43AA-AA3D-D34551A4258C}" type="slidenum"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44</a:t>
            </a:fld>
            <a:endParaRPr lang="en-US" altLang="en-US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 txBox="1">
            <a:spLocks noGrp="1" noChangeArrowheads="1"/>
          </p:cNvSpPr>
          <p:nvPr/>
        </p:nvSpPr>
        <p:spPr bwMode="auto">
          <a:xfrm>
            <a:off x="3298825" y="12739688"/>
            <a:ext cx="252888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5013" indent="-282575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0300" indent="-225425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2738" indent="-225425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35175" indent="-227013" defTabSz="452438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23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95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067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63975" indent="-227013" defTabSz="4524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566C80B2-A6A2-484C-882C-27760EAE4368}" type="slidenum"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48</a:t>
            </a:fld>
            <a:endParaRPr lang="en-US" altLang="en-US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49BA3-A5C1-4C83-A089-7E232AB04643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D86E2-4C9E-4E44-B9BE-555476081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7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BF0A-C7F8-4BB8-B93F-526A8D1EE532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A1C4-5007-45E1-ABF8-695316EA7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5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7C2B6-42D8-4407-A714-93AD1DFCAD2C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80D99-EECD-4EEC-AD21-136F55E24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5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mtClean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143000"/>
            <a:ext cx="6400800" cy="4114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161538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D7ABB75E-2C2C-4C48-8DE9-E472509443FF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2A142E7D-6272-4ACC-BE31-9AE431D03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45563BA2-A0C7-45E2-B433-7FDD97AD8BBE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284357F0-46CB-4991-A9DD-7F70A03C6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59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B591A9DB-73E4-4E8F-8CAD-6A91452002CE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C08F7B7B-62EC-4244-90EA-5BB1289B3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58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B55E271D-0D1D-434F-8518-C8880B18B747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68B8047A-FDF5-4747-ABD9-8786FCB05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86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3A577088-C221-4890-AB8D-937A336A4084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7A4EA7CD-B7F3-4F02-BC88-FFED65E85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7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08F0A661-D508-4D43-9067-A2D1394FE04C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C6B2B327-9BD6-45C8-B408-0AD4A18E4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31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EBB72D86-B7A4-4490-BAB1-972FABDBA687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F577349F-4A2C-4061-BD2E-6FB4CBEBE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1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47C95-51A6-45C5-9FA6-CC677F569C0A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81206-8D41-4E6C-8C5D-8866D1C2A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57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46E6E45A-F5BF-4A4A-8D33-9EF1A4466287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260004D4-EB47-4EB3-A363-099573E5D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64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06EFD6F2-1019-41A7-97A2-B19F8B6BE16D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887FB972-AA1F-41E3-B3E7-CCD6B706E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41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7C41261F-A6ED-46A0-8F13-814F1A6B51D1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C4EC6298-A2FC-4DB0-93A6-9995B33A5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7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E0BCCD97-098A-4662-94DA-76DF91950B35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EDE0B399-2542-4A84-BA33-F7188F564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33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CEC1BDD3-BE68-40B3-921D-413EF65E2A04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1313B24B-3DA3-4B1E-9532-FDBC9EFB8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35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143000"/>
            <a:ext cx="6400800" cy="4114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1337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mtClean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143000"/>
            <a:ext cx="6400800" cy="4114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74848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CE2FB-15BB-4976-8F12-16FF9C4D91CD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829EF-6405-45FE-BBB1-950213A36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9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182D3-4994-4FC6-8ED1-DE8D44A061D0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DB4F0-08A7-4389-9EE4-F0FCA53E8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8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BD86-ABE4-41C4-8032-31FD9444E8CF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FCA4A-7A76-4535-B342-1B8E53F91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1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B6F26-0A70-4E34-9E49-8B61415DBC79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3367D-30BB-4A28-8853-B9500EF30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3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9372-35AC-4951-B5F3-0B19F8953924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F4371-BFB5-4B2B-A2C0-D02916FE5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2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DD3A5-15C1-4237-9DE6-5889E7157CF5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7E56B-9453-4F4B-8834-B13C45B5B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65BE2-B3F1-4682-A5F8-C6B86B9F6C5A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F1B2A-290A-4EC3-B022-1436C89C4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9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CE922C-540F-44C7-96E0-15DB7E778F17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B325A6-F172-4FF5-9EB5-94ACE8366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  <p:sldLayoutId id="214748474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B30F63-EBE4-4415-969E-132382197993}" type="datetime1">
              <a:rPr lang="en-US" altLang="en-US"/>
              <a:pPr>
                <a:defRPr/>
              </a:pPr>
              <a:t>11/7/2019</a:t>
            </a:fld>
            <a:endParaRPr lang="en-US" alt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39F8C1-6BE7-4509-A8AA-CC04C5C16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  <p:sldLayoutId id="214748475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2" r:id="rId1"/>
    <p:sldLayoutId id="2147484756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solar%2Btrailer%2Bwb4apr&amp;source=images&amp;cd=&amp;cad=rja&amp;docid=iy-He0z9lszXZM&amp;tbnid=SS3qF3syGUTATM:&amp;ved=0CAUQjRw&amp;url=http%3A%2F%2Fwww.aprs.org%2Foff-grid-maybe.html&amp;ei=7hzXUbmhAsuw0AGEmoCACg&amp;bvm=bv.48705608,d.dmQ&amp;psig=AFQjCNEZSWW94u9qDFPIEOq86-MIDYf9Hg&amp;ust=137313852237745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rs.org/AFM-environment.html" TargetMode="Externa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92.png"/><Relationship Id="rId4" Type="http://schemas.openxmlformats.org/officeDocument/2006/relationships/image" Target="../media/image191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20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aprs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79.jpe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kt6l6e2pD2fU-M&amp;tbnid=htTjf9r9ASW_cM:&amp;ved=0CAUQjRw&amp;url=http%3A%2F%2Fcommons.wikimedia.org%2Fwiki%2FFile%3AElectric_vehicle_charging_station_in_St._Pankraz%2C_Upper_Austria.jpg&amp;ei=a45OU7_WBafKsATkxYHAAg&amp;bvm=bv.64764171,d.dmQ&amp;psig=AFQjCNGA5QwfjU0iMjvvTqtOiWYikbeIEQ&amp;ust=1397743553438228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hyperlink" Target="http://www.google.com/url?sa=i&amp;rct=j&amp;q=solar%2Btrailer%2Bwb4apr&amp;source=images&amp;cd=&amp;cad=rja&amp;docid=iy-He0z9lszXZM&amp;tbnid=SS3qF3syGUTATM:&amp;ved=0CAUQjRw&amp;url=http%3A%2F%2Fwww.aprs.org%2Foff-grid-maybe.html&amp;ei=7hzXUbmhAsuw0AGEmoCACg&amp;bvm=bv.48705608,d.dmQ&amp;psig=AFQjCNEZSWW94u9qDFPIEOq86-MIDYf9Hg&amp;ust=1373138522377452" TargetMode="External"/><Relationship Id="rId4" Type="http://schemas.openxmlformats.org/officeDocument/2006/relationships/hyperlink" Target="http://www.aprs.org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3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4.png"/><Relationship Id="rId4" Type="http://schemas.openxmlformats.org/officeDocument/2006/relationships/image" Target="../media/image1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dirty="0" smtClean="0"/>
              <a:t>Energy Choices and Emergency power for the Ham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209800"/>
            <a:ext cx="3505200" cy="1295400"/>
          </a:xfrm>
        </p:spPr>
        <p:txBody>
          <a:bodyPr/>
          <a:lstStyle/>
          <a:p>
            <a:r>
              <a:rPr lang="en-US" sz="2400" dirty="0" smtClean="0"/>
              <a:t>Fond du Lac  ARC</a:t>
            </a:r>
          </a:p>
          <a:p>
            <a:r>
              <a:rPr lang="en-US" sz="2400" dirty="0" smtClean="0"/>
              <a:t>11 Nov 2019</a:t>
            </a:r>
            <a:endParaRPr lang="en-US" sz="2400" dirty="0"/>
          </a:p>
        </p:txBody>
      </p:sp>
      <p:pic>
        <p:nvPicPr>
          <p:cNvPr id="4" name="Picture 16" descr="http://www.aprs.org/prius/trailer/trailer-and-car-rear-up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151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24200"/>
            <a:ext cx="4086225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953000"/>
            <a:ext cx="8131892" cy="14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05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762000"/>
            <a:ext cx="6069013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0624AE-9738-4C21-9026-9077792527D7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444500"/>
            <a:ext cx="3575050" cy="1066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SERIOUS </a:t>
            </a:r>
          </a:p>
          <a:p>
            <a:pPr marL="0" indent="0"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Battery power</a:t>
            </a:r>
          </a:p>
        </p:txBody>
      </p:sp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6629400" y="1893888"/>
            <a:ext cx="22098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C00000"/>
                </a:solidFill>
                <a:latin typeface="Times New Roman" panose="02020603050405020304" pitchFamily="18" charset="0"/>
              </a:rPr>
              <a:t>Leaf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C00000"/>
                </a:solidFill>
                <a:latin typeface="Times New Roman" panose="02020603050405020304" pitchFamily="18" charset="0"/>
              </a:rPr>
              <a:t>40 kWh</a:t>
            </a:r>
          </a:p>
        </p:txBody>
      </p:sp>
      <p:sp>
        <p:nvSpPr>
          <p:cNvPr id="27654" name="AutoShape 2" descr="Image result for priups power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7655" name="TextBox 3"/>
          <p:cNvSpPr txBox="1">
            <a:spLocks noChangeArrowheads="1"/>
          </p:cNvSpPr>
          <p:nvPr/>
        </p:nvSpPr>
        <p:spPr bwMode="auto">
          <a:xfrm>
            <a:off x="6781800" y="3844925"/>
            <a:ext cx="2057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3 year old off-lease used is only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</a:rPr>
              <a:t>$9,000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Bolt = 60 batts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61531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05FF"/>
                </a:solidFill>
              </a:rPr>
              <a:t>Same as 3 Tesla Power walls costing $21,000</a:t>
            </a:r>
            <a:endParaRPr lang="en-US" dirty="0">
              <a:solidFill>
                <a:srgbClr val="0505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8A73E2-D3F8-4369-BFC0-A785FADA08FF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29027" name="TextBox 7"/>
          <p:cNvSpPr txBox="1">
            <a:spLocks noChangeArrowheads="1"/>
          </p:cNvSpPr>
          <p:nvPr/>
        </p:nvSpPr>
        <p:spPr bwMode="auto">
          <a:xfrm>
            <a:off x="755650" y="4572000"/>
            <a:ext cx="51149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Tilt angle chosen was 25 deg instead of 35 deg to reduce visibiity (&lt;1% loss)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Any angle from 20º to 50° is within 1% of annual total</a:t>
            </a:r>
          </a:p>
        </p:txBody>
      </p:sp>
      <p:pic>
        <p:nvPicPr>
          <p:cNvPr id="12902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409700"/>
            <a:ext cx="50895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2562225"/>
            <a:ext cx="26098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0" name="TextBox 8"/>
          <p:cNvSpPr txBox="1">
            <a:spLocks noChangeArrowheads="1"/>
          </p:cNvSpPr>
          <p:nvPr/>
        </p:nvSpPr>
        <p:spPr bwMode="auto">
          <a:xfrm>
            <a:off x="685800" y="533400"/>
            <a:ext cx="76962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Tilt Angle </a:t>
            </a:r>
            <a:r>
              <a:rPr lang="en-US" altLang="en-US" sz="3600">
                <a:cs typeface="Arial" panose="020B0604020202020204" pitchFamily="34" charset="0"/>
              </a:rPr>
              <a:t>not important* with Grid-tie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1143000" y="5943600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(*Tilt is absolutely essential for </a:t>
            </a:r>
            <a:r>
              <a:rPr lang="en-US" altLang="en-US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winter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with off-grid)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EBF691-1280-4773-A003-881FF355E307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One of the Biggest problems for Solar is </a:t>
            </a:r>
            <a:r>
              <a:rPr lang="en-US" altLang="en-US" sz="4000" smtClean="0">
                <a:solidFill>
                  <a:srgbClr val="0000FF"/>
                </a:solidFill>
              </a:rPr>
              <a:t>Shade</a:t>
            </a:r>
          </a:p>
        </p:txBody>
      </p:sp>
      <p:pic>
        <p:nvPicPr>
          <p:cNvPr id="130052" name="Picture 4" descr="shade-tree-on-ro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51816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 descr="chain-s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4765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6172200" y="3886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And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easiest to fix</a:t>
            </a: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762000" y="54864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Solar panels can also provide a bit of shade to the roof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488C4F-B5B9-4D8D-B2B7-70785DCAF0F5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en-US" altLang="en-US" sz="4000" u="sng" smtClean="0">
                <a:solidFill>
                  <a:srgbClr val="0000FF"/>
                </a:solidFill>
              </a:rPr>
              <a:t>A chain saw fixes a lot!</a:t>
            </a:r>
          </a:p>
        </p:txBody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791200" cy="4525963"/>
          </a:xfrm>
        </p:spPr>
        <p:txBody>
          <a:bodyPr/>
          <a:lstStyle/>
          <a:p>
            <a:r>
              <a:rPr lang="en-US" altLang="en-US" sz="2800" smtClean="0"/>
              <a:t>A 6 kW array reduces carbon</a:t>
            </a:r>
          </a:p>
          <a:p>
            <a:pPr>
              <a:buFontTx/>
              <a:buNone/>
            </a:pPr>
            <a:r>
              <a:rPr lang="en-US" altLang="en-US" sz="2800" smtClean="0"/>
              <a:t>    as much as 200 trees </a:t>
            </a:r>
            <a:r>
              <a:rPr lang="en-US" altLang="en-US" sz="2000" smtClean="0">
                <a:solidFill>
                  <a:srgbClr val="0000FF"/>
                </a:solidFill>
              </a:rPr>
              <a:t>(2 acres)</a:t>
            </a:r>
          </a:p>
          <a:p>
            <a:endParaRPr lang="en-US" altLang="en-US" sz="2800" smtClean="0"/>
          </a:p>
          <a:p>
            <a:r>
              <a:rPr lang="en-US" altLang="en-US" sz="2400" smtClean="0"/>
              <a:t>So </a:t>
            </a:r>
            <a:r>
              <a:rPr lang="en-US" altLang="en-US" sz="2400" smtClean="0">
                <a:solidFill>
                  <a:srgbClr val="0000FF"/>
                </a:solidFill>
              </a:rPr>
              <a:t>give up one </a:t>
            </a:r>
            <a:r>
              <a:rPr lang="en-US" altLang="en-US" sz="2400" smtClean="0"/>
              <a:t>if you have to, and…</a:t>
            </a:r>
          </a:p>
          <a:p>
            <a:endParaRPr lang="en-US" altLang="en-US" sz="2400" smtClean="0"/>
          </a:p>
          <a:p>
            <a:r>
              <a:rPr lang="en-US" altLang="en-US" sz="2400" smtClean="0">
                <a:solidFill>
                  <a:srgbClr val="0000FF"/>
                </a:solidFill>
              </a:rPr>
              <a:t>Plant a new one </a:t>
            </a:r>
            <a:r>
              <a:rPr lang="en-US" altLang="en-US" sz="2400" smtClean="0"/>
              <a:t>just where you want it </a:t>
            </a:r>
          </a:p>
          <a:p>
            <a:r>
              <a:rPr lang="en-US" altLang="en-US" sz="2400" smtClean="0"/>
              <a:t>In 20 years it might be over 30’ tall!</a:t>
            </a:r>
          </a:p>
        </p:txBody>
      </p:sp>
      <p:pic>
        <p:nvPicPr>
          <p:cNvPr id="131077" name="Picture 5" descr="chain-s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4765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3048000"/>
            <a:ext cx="22479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0" y="1219200"/>
            <a:ext cx="3371850" cy="2887663"/>
          </a:xfrm>
        </p:spPr>
        <p:txBody>
          <a:bodyPr/>
          <a:lstStyle/>
          <a:p>
            <a:r>
              <a:rPr lang="en-US" altLang="en-US" sz="2800" b="1" smtClean="0">
                <a:solidFill>
                  <a:srgbClr val="993300"/>
                </a:solidFill>
              </a:rPr>
              <a:t>Clean Energy,</a:t>
            </a:r>
            <a:br>
              <a:rPr lang="en-US" altLang="en-US" sz="2800" b="1" smtClean="0">
                <a:solidFill>
                  <a:srgbClr val="993300"/>
                </a:solidFill>
              </a:rPr>
            </a:br>
            <a:r>
              <a:rPr lang="en-US" altLang="en-US" sz="2800" b="1" smtClean="0">
                <a:solidFill>
                  <a:srgbClr val="993300"/>
                </a:solidFill>
              </a:rPr>
              <a:t>SOLAR</a:t>
            </a:r>
            <a:br>
              <a:rPr lang="en-US" altLang="en-US" sz="2800" b="1" smtClean="0">
                <a:solidFill>
                  <a:srgbClr val="993300"/>
                </a:solidFill>
              </a:rPr>
            </a:br>
            <a:r>
              <a:rPr lang="en-US" altLang="en-US" sz="2800" b="1" smtClean="0">
                <a:solidFill>
                  <a:srgbClr val="993300"/>
                </a:solidFill>
              </a:rPr>
              <a:t/>
            </a:r>
            <a:br>
              <a:rPr lang="en-US" altLang="en-US" sz="2800" b="1" smtClean="0">
                <a:solidFill>
                  <a:srgbClr val="993300"/>
                </a:solidFill>
              </a:rPr>
            </a:br>
            <a:r>
              <a:rPr lang="en-US" altLang="en-US" sz="2800" b="1" smtClean="0">
                <a:solidFill>
                  <a:srgbClr val="993300"/>
                </a:solidFill>
              </a:rPr>
              <a:t>Carbon Equivalence!</a:t>
            </a:r>
          </a:p>
        </p:txBody>
      </p:sp>
      <p:pic>
        <p:nvPicPr>
          <p:cNvPr id="132099" name="Picture 2" descr="http://aprs.org/Energy/solar/Tree-equivalenc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42672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4" descr="http://aprs.org/Energy/solar/trees-300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3981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TextBox 1"/>
          <p:cNvSpPr txBox="1">
            <a:spLocks noChangeArrowheads="1"/>
          </p:cNvSpPr>
          <p:nvPr/>
        </p:nvSpPr>
        <p:spPr bwMode="auto">
          <a:xfrm>
            <a:off x="609600" y="3919538"/>
            <a:ext cx="3429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Each Panel = 8 Trees.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Our system = 312 </a:t>
            </a:r>
            <a:r>
              <a:rPr lang="en-US" altLang="en-US" sz="2000">
                <a:solidFill>
                  <a:srgbClr val="FF0000"/>
                </a:solidFill>
                <a:cs typeface="Arial" panose="020B0604020202020204" pitchFamily="34" charset="0"/>
              </a:rPr>
              <a:t>trees!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                 = </a:t>
            </a:r>
            <a:r>
              <a:rPr lang="en-US" altLang="en-US" sz="1400" b="1">
                <a:solidFill>
                  <a:srgbClr val="00B050"/>
                </a:solidFill>
                <a:cs typeface="Arial" panose="020B0604020202020204" pitchFamily="34" charset="0"/>
              </a:rPr>
              <a:t>(3 acres of trees)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3250" y="685800"/>
            <a:ext cx="1219200" cy="8302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Big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Picture!</a:t>
            </a:r>
          </a:p>
        </p:txBody>
      </p:sp>
      <p:pic>
        <p:nvPicPr>
          <p:cNvPr id="132103" name="Picture 9" descr="https://encrypted-tbn0.gstatic.com/images?q=tbn:ANd9GcQHqi4i-foICEBMl8OQtYUUDHulw77LKHNXATJWXmXn55_XwhM-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97338"/>
            <a:ext cx="9937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smtClean="0"/>
              <a:t>Shade on a cell takes out whole section (1/3</a:t>
            </a:r>
            <a:r>
              <a:rPr lang="en-US" altLang="en-US" baseline="30000" smtClean="0"/>
              <a:t>rd</a:t>
            </a:r>
            <a:r>
              <a:rPr lang="en-US" altLang="en-US" smtClean="0"/>
              <a:t>) of panel</a:t>
            </a:r>
          </a:p>
        </p:txBody>
      </p:sp>
      <p:sp>
        <p:nvSpPr>
          <p:cNvPr id="133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FAC27B-FA4F-46DC-BAC5-2CC716F65C2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33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214563"/>
            <a:ext cx="43561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Box 4"/>
          <p:cNvSpPr txBox="1">
            <a:spLocks noChangeArrowheads="1"/>
          </p:cNvSpPr>
          <p:nvPr/>
        </p:nvSpPr>
        <p:spPr bwMode="auto">
          <a:xfrm>
            <a:off x="1066800" y="56388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Same effect on both String arrays </a:t>
            </a:r>
            <a:r>
              <a:rPr lang="en-US" altLang="en-US" sz="2400" u="sng">
                <a:latin typeface="Times New Roman" panose="02020603050405020304" pitchFamily="18" charset="0"/>
              </a:rPr>
              <a:t>AND Microinverters!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C4FC82-9B32-4EC7-9E5A-8D81E5C2D65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382000" cy="2286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accent2"/>
                </a:solidFill>
              </a:rPr>
              <a:t>Federal gives 30% tax credit</a:t>
            </a:r>
            <a:r>
              <a:rPr lang="en-US" altLang="en-US" sz="2400" smtClean="0"/>
              <a:t>.  No limit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accent2"/>
                </a:solidFill>
              </a:rPr>
              <a:t>State Grants (was</a:t>
            </a:r>
            <a:r>
              <a:rPr lang="en-US" altLang="en-US" sz="2400" smtClean="0">
                <a:solidFill>
                  <a:schemeClr val="bg2"/>
                </a:solidFill>
              </a:rPr>
              <a:t> </a:t>
            </a:r>
            <a:r>
              <a:rPr lang="en-US" altLang="en-US" sz="2400" smtClean="0">
                <a:solidFill>
                  <a:srgbClr val="CC6600"/>
                </a:solidFill>
              </a:rPr>
              <a:t>$5000 in 2011, $1000 by 2013)</a:t>
            </a:r>
            <a:endParaRPr lang="en-US" altLang="en-US" sz="2400" smtClean="0">
              <a:solidFill>
                <a:srgbClr val="00B050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200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accent2"/>
                </a:solidFill>
              </a:rPr>
              <a:t>County Real Estate Tax credit (was </a:t>
            </a:r>
            <a:r>
              <a:rPr lang="en-US" altLang="en-US" sz="2400" smtClean="0"/>
              <a:t>$2500)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Total Gov’t Tax Credits were ~ 40% of investment!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rgbClr val="260AF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	Compare </a:t>
            </a:r>
            <a:r>
              <a:rPr lang="en-US" altLang="en-US" sz="2400" smtClean="0">
                <a:solidFill>
                  <a:srgbClr val="0000FF"/>
                </a:solidFill>
              </a:rPr>
              <a:t>1% ROI from banks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	Compare </a:t>
            </a:r>
            <a:r>
              <a:rPr lang="en-US" altLang="en-US" sz="2400" smtClean="0">
                <a:solidFill>
                  <a:srgbClr val="0000FF"/>
                </a:solidFill>
              </a:rPr>
              <a:t>zip-squat-zero ROI from utility!</a:t>
            </a:r>
          </a:p>
        </p:txBody>
      </p:sp>
      <p:pic>
        <p:nvPicPr>
          <p:cNvPr id="134148" name="Picture 4" descr="co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4162425"/>
            <a:ext cx="20859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791200" cy="1143000"/>
          </a:xfrm>
        </p:spPr>
        <p:txBody>
          <a:bodyPr/>
          <a:lstStyle/>
          <a:p>
            <a:pPr eaLnBrk="1" hangingPunct="1"/>
            <a:r>
              <a:rPr lang="en-US" altLang="en-US" sz="3200" u="sng" smtClean="0">
                <a:solidFill>
                  <a:srgbClr val="0000FF"/>
                </a:solidFill>
              </a:rPr>
              <a:t>10% or more annual Return on Investment for Life!</a:t>
            </a:r>
          </a:p>
        </p:txBody>
      </p:sp>
      <p:pic>
        <p:nvPicPr>
          <p:cNvPr id="134150" name="Picture 5" descr="doll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24765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1" name="Oval 4"/>
          <p:cNvSpPr>
            <a:spLocks noChangeArrowheads="1"/>
          </p:cNvSpPr>
          <p:nvPr/>
        </p:nvSpPr>
        <p:spPr bwMode="auto">
          <a:xfrm>
            <a:off x="228600" y="4191000"/>
            <a:ext cx="6781800" cy="1828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EF9A92-665C-46EF-BD0E-55CDF77561AF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smtClean="0">
                <a:solidFill>
                  <a:srgbClr val="0000FF"/>
                </a:solidFill>
              </a:rPr>
              <a:t>When did you hear about solar?</a:t>
            </a:r>
          </a:p>
        </p:txBody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 smtClean="0"/>
              <a:t>In 2010, when solar city showed it was cheaper than the utility In Maryland?        </a:t>
            </a:r>
            <a:r>
              <a:rPr lang="en-US" altLang="en-US" sz="2000" dirty="0" smtClean="0">
                <a:solidFill>
                  <a:srgbClr val="0000FF"/>
                </a:solidFill>
              </a:rPr>
              <a:t>(9 years ago)</a:t>
            </a:r>
          </a:p>
          <a:p>
            <a:r>
              <a:rPr lang="en-US" altLang="en-US" sz="2800" dirty="0" smtClean="0">
                <a:solidFill>
                  <a:srgbClr val="C00000"/>
                </a:solidFill>
              </a:rPr>
              <a:t>What did you do about it?</a:t>
            </a:r>
          </a:p>
          <a:p>
            <a:r>
              <a:rPr lang="en-US" altLang="en-US" sz="2800" dirty="0" smtClean="0"/>
              <a:t>At $</a:t>
            </a:r>
            <a:r>
              <a:rPr lang="en-US" altLang="en-US" sz="2800" dirty="0" smtClean="0">
                <a:solidFill>
                  <a:srgbClr val="0000FF"/>
                </a:solidFill>
              </a:rPr>
              <a:t>100/</a:t>
            </a:r>
            <a:r>
              <a:rPr lang="en-US" altLang="en-US" sz="2800" dirty="0" err="1" smtClean="0">
                <a:solidFill>
                  <a:srgbClr val="0000FF"/>
                </a:solidFill>
              </a:rPr>
              <a:t>mo</a:t>
            </a:r>
            <a:r>
              <a:rPr lang="en-US" altLang="en-US" sz="2800" dirty="0" smtClean="0"/>
              <a:t> electric bill, </a:t>
            </a:r>
            <a:r>
              <a:rPr lang="en-US" altLang="en-US" sz="2800" dirty="0" smtClean="0">
                <a:solidFill>
                  <a:srgbClr val="0000FF"/>
                </a:solidFill>
              </a:rPr>
              <a:t>you have thrown away 			$11,000 to the utility</a:t>
            </a:r>
          </a:p>
          <a:p>
            <a:r>
              <a:rPr lang="en-US" altLang="en-US" sz="2800" dirty="0" smtClean="0"/>
              <a:t>And missed over $3300 in Tax credit</a:t>
            </a:r>
          </a:p>
          <a:p>
            <a:r>
              <a:rPr lang="en-US" altLang="en-US" sz="2800" dirty="0" smtClean="0"/>
              <a:t>And missed over $2000 in local tax benefits</a:t>
            </a:r>
          </a:p>
          <a:p>
            <a:endParaRPr lang="en-US" altLang="en-US" sz="2800" dirty="0" smtClean="0"/>
          </a:p>
          <a:p>
            <a:r>
              <a:rPr lang="en-US" altLang="en-US" sz="2800" dirty="0" smtClean="0">
                <a:solidFill>
                  <a:srgbClr val="FF3300"/>
                </a:solidFill>
              </a:rPr>
              <a:t>Your cost for doing nothing? Nearly $15,000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58F24-76A7-49A9-9CFD-8A66BAE0D1F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14500" y="420688"/>
            <a:ext cx="57912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smtClean="0"/>
              <a:t>The Value of $12,000 Savings?</a:t>
            </a:r>
          </a:p>
        </p:txBody>
      </p:sp>
      <p:sp>
        <p:nvSpPr>
          <p:cNvPr id="136196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3879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In bank @ 1%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Pay </a:t>
            </a: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$1200/yr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for electricity forever*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6197" name="Text Box 4"/>
          <p:cNvSpPr txBox="1">
            <a:spLocks noChangeArrowheads="1"/>
          </p:cNvSpPr>
          <p:nvPr/>
        </p:nvSpPr>
        <p:spPr bwMode="auto">
          <a:xfrm>
            <a:off x="4343400" y="1752600"/>
            <a:ext cx="44196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Buy 6 kW solar 		$16k equity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 u="sng">
                <a:solidFill>
                  <a:srgbClr val="000000"/>
                </a:solidFill>
                <a:cs typeface="Arial" panose="020B0604020202020204" pitchFamily="34" charset="0"/>
              </a:rPr>
              <a:t>Get back $4000 immediately on taxes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Get back $600/yr in SRECs (5 yrs)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Get </a:t>
            </a: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$1200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free electricity/year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Get </a:t>
            </a: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$1000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from state?  County?  City?</a:t>
            </a:r>
          </a:p>
        </p:txBody>
      </p:sp>
      <p:sp>
        <p:nvSpPr>
          <p:cNvPr id="136198" name="Text Box 5"/>
          <p:cNvSpPr txBox="1">
            <a:spLocks noChangeArrowheads="1"/>
          </p:cNvSpPr>
          <p:nvPr/>
        </p:nvSpPr>
        <p:spPr bwMode="auto">
          <a:xfrm>
            <a:off x="685800" y="3733800"/>
            <a:ext cx="35052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      0 Equity left 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 u="sng">
                <a:solidFill>
                  <a:srgbClr val="000000"/>
                </a:solidFill>
                <a:cs typeface="Arial" panose="020B0604020202020204" pitchFamily="34" charset="0"/>
              </a:rPr>
              <a:t>$ 1200 Earned interest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Own nothing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Continue $1200/yr utility for life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      </a:t>
            </a: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0 after 1 more year   </a:t>
            </a:r>
            <a:r>
              <a:rPr lang="en-US" altLang="en-US" sz="1800">
                <a:cs typeface="Arial" panose="020B0604020202020204" pitchFamily="34" charset="0"/>
              </a:rPr>
              <a:t>11 yrs</a:t>
            </a:r>
          </a:p>
        </p:txBody>
      </p:sp>
      <p:sp>
        <p:nvSpPr>
          <p:cNvPr id="136199" name="Text Box 6"/>
          <p:cNvSpPr txBox="1">
            <a:spLocks noChangeArrowheads="1"/>
          </p:cNvSpPr>
          <p:nvPr/>
        </p:nvSpPr>
        <p:spPr bwMode="auto">
          <a:xfrm>
            <a:off x="4419600" y="3657600"/>
            <a:ext cx="472440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$12,000 System Value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 5,000 Tax refund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 u="sng">
                <a:solidFill>
                  <a:srgbClr val="000000"/>
                </a:solidFill>
                <a:cs typeface="Arial" panose="020B0604020202020204" pitchFamily="34" charset="0"/>
              </a:rPr>
              <a:t>$  3,000 SREC’s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$20,000 Equity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Avoided $12,000</a:t>
            </a: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 in electric bills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You own your own Energy system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Net value $32,000*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NO utilities for life!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	 * </a:t>
            </a:r>
            <a:r>
              <a:rPr lang="en-US" altLang="en-US" sz="1200">
                <a:solidFill>
                  <a:srgbClr val="A50021"/>
                </a:solidFill>
                <a:cs typeface="Arial" panose="020B0604020202020204" pitchFamily="34" charset="0"/>
              </a:rPr>
              <a:t>Apples</a:t>
            </a: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en-US" altLang="en-US" sz="1200">
                <a:solidFill>
                  <a:srgbClr val="FF6600"/>
                </a:solidFill>
                <a:cs typeface="Arial" panose="020B0604020202020204" pitchFamily="34" charset="0"/>
              </a:rPr>
              <a:t>Oranges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		    </a:t>
            </a:r>
            <a:r>
              <a:rPr lang="en-US" altLang="en-US" sz="1200">
                <a:solidFill>
                  <a:srgbClr val="0000FF"/>
                </a:solidFill>
                <a:cs typeface="Arial" panose="020B0604020202020204" pitchFamily="34" charset="0"/>
              </a:rPr>
              <a:t>your mileage may vary</a:t>
            </a:r>
          </a:p>
        </p:txBody>
      </p:sp>
      <p:sp>
        <p:nvSpPr>
          <p:cNvPr id="136200" name="Line 7"/>
          <p:cNvSpPr>
            <a:spLocks noChangeShapeType="1"/>
          </p:cNvSpPr>
          <p:nvPr/>
        </p:nvSpPr>
        <p:spPr bwMode="auto">
          <a:xfrm>
            <a:off x="762000" y="3429000"/>
            <a:ext cx="7696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1" name="Text Box 8"/>
          <p:cNvSpPr txBox="1">
            <a:spLocks noChangeArrowheads="1"/>
          </p:cNvSpPr>
          <p:nvPr/>
        </p:nvSpPr>
        <p:spPr bwMode="auto">
          <a:xfrm>
            <a:off x="3429000" y="3738563"/>
            <a:ext cx="1066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10 yrs</a:t>
            </a:r>
          </a:p>
        </p:txBody>
      </p:sp>
      <p:pic>
        <p:nvPicPr>
          <p:cNvPr id="136202" name="Picture 5" descr="doll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62400"/>
            <a:ext cx="1066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3" name="Picture 10" descr="money%20_bank_2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47913"/>
            <a:ext cx="10239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4" name="Picture 11" descr="ANd9GcRPX3o4Y-h7T0Zfl1NqmNCmcrvzjgoLWXzSobGQEsZRi5uzMPRPE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85800"/>
            <a:ext cx="134778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5" name="Line 12"/>
          <p:cNvSpPr>
            <a:spLocks noChangeShapeType="1"/>
          </p:cNvSpPr>
          <p:nvPr/>
        </p:nvSpPr>
        <p:spPr bwMode="auto">
          <a:xfrm>
            <a:off x="4267200" y="1524000"/>
            <a:ext cx="0" cy="411480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6" name="Text Box 13"/>
          <p:cNvSpPr txBox="1">
            <a:spLocks noChangeArrowheads="1"/>
          </p:cNvSpPr>
          <p:nvPr/>
        </p:nvSpPr>
        <p:spPr bwMode="auto">
          <a:xfrm>
            <a:off x="1562100" y="957263"/>
            <a:ext cx="5295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For Someone with a $100/mo elec bill ($1200/yr)</a:t>
            </a:r>
          </a:p>
        </p:txBody>
      </p:sp>
      <p:sp>
        <p:nvSpPr>
          <p:cNvPr id="136207" name="Text Box 14"/>
          <p:cNvSpPr txBox="1">
            <a:spLocks noChangeArrowheads="1"/>
          </p:cNvSpPr>
          <p:nvPr/>
        </p:nvSpPr>
        <p:spPr bwMode="auto">
          <a:xfrm>
            <a:off x="8229600" y="2133600"/>
            <a:ext cx="914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0000FF"/>
                </a:solidFill>
                <a:latin typeface="Times New Roman" panose="02020603050405020304" pitchFamily="18" charset="0"/>
              </a:rPr>
              <a:t>(OPM)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FF3300"/>
                </a:solidFill>
                <a:latin typeface="Times New Roman" panose="02020603050405020304" pitchFamily="18" charset="0"/>
              </a:rPr>
              <a:t>$3,000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228600"/>
            <a:ext cx="8763000" cy="6426200"/>
          </a:xfrm>
          <a:prstGeom prst="rect">
            <a:avLst/>
          </a:prstGeom>
          <a:noFill/>
          <a:ln w="2476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6209" name="Text Box 8"/>
          <p:cNvSpPr txBox="1">
            <a:spLocks noChangeArrowheads="1"/>
          </p:cNvSpPr>
          <p:nvPr/>
        </p:nvSpPr>
        <p:spPr bwMode="auto">
          <a:xfrm>
            <a:off x="7694613" y="5557838"/>
            <a:ext cx="1066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10 yrs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777B93-1467-46F5-803F-7AED63A7FD8D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382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14500" y="420688"/>
            <a:ext cx="57912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smtClean="0"/>
              <a:t>The Value of $12,000 Savings?</a:t>
            </a:r>
          </a:p>
        </p:txBody>
      </p:sp>
      <p:sp>
        <p:nvSpPr>
          <p:cNvPr id="138244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3879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In bank @ 1%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Pay </a:t>
            </a: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$1200/yr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for electricity forever*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8245" name="Text Box 4"/>
          <p:cNvSpPr txBox="1">
            <a:spLocks noChangeArrowheads="1"/>
          </p:cNvSpPr>
          <p:nvPr/>
        </p:nvSpPr>
        <p:spPr bwMode="auto">
          <a:xfrm>
            <a:off x="4343400" y="1752600"/>
            <a:ext cx="44196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Buy 6 kW solar 		$16k equity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 u="sng">
                <a:solidFill>
                  <a:srgbClr val="000000"/>
                </a:solidFill>
                <a:cs typeface="Arial" panose="020B0604020202020204" pitchFamily="34" charset="0"/>
              </a:rPr>
              <a:t>Get back $4000 immediately on taxes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Get back $600/yr in SRECs (5 yrs)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Get </a:t>
            </a: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$1200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free electricity/year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Get </a:t>
            </a: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$1000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from state?  County?  City?</a:t>
            </a:r>
          </a:p>
        </p:txBody>
      </p:sp>
      <p:sp>
        <p:nvSpPr>
          <p:cNvPr id="138246" name="Text Box 5"/>
          <p:cNvSpPr txBox="1">
            <a:spLocks noChangeArrowheads="1"/>
          </p:cNvSpPr>
          <p:nvPr/>
        </p:nvSpPr>
        <p:spPr bwMode="auto">
          <a:xfrm>
            <a:off x="609600" y="3962400"/>
            <a:ext cx="3505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      0 Equity left 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1500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Own nothing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Continue owing $1200/yr utility for life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38247" name="Text Box 6"/>
          <p:cNvSpPr txBox="1">
            <a:spLocks noChangeArrowheads="1"/>
          </p:cNvSpPr>
          <p:nvPr/>
        </p:nvSpPr>
        <p:spPr bwMode="auto">
          <a:xfrm>
            <a:off x="4419600" y="3657600"/>
            <a:ext cx="472440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$12,000 System Value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 5,000 Tax refund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 u="sng">
                <a:solidFill>
                  <a:srgbClr val="000000"/>
                </a:solidFill>
                <a:cs typeface="Arial" panose="020B0604020202020204" pitchFamily="34" charset="0"/>
              </a:rPr>
              <a:t>$  3,000 SREC’s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$20,000 Equity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Avoided $12,000</a:t>
            </a: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 in electric bills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You own your own Energy system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Net value $32,000*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NO utilities for life!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	 * </a:t>
            </a:r>
            <a:r>
              <a:rPr lang="en-US" altLang="en-US" sz="1200">
                <a:solidFill>
                  <a:srgbClr val="A50021"/>
                </a:solidFill>
                <a:cs typeface="Arial" panose="020B0604020202020204" pitchFamily="34" charset="0"/>
              </a:rPr>
              <a:t>Apples</a:t>
            </a: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en-US" altLang="en-US" sz="1200">
                <a:solidFill>
                  <a:srgbClr val="FF6600"/>
                </a:solidFill>
                <a:cs typeface="Arial" panose="020B0604020202020204" pitchFamily="34" charset="0"/>
              </a:rPr>
              <a:t>Oranges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		    </a:t>
            </a:r>
            <a:r>
              <a:rPr lang="en-US" altLang="en-US" sz="1200">
                <a:solidFill>
                  <a:srgbClr val="0000FF"/>
                </a:solidFill>
                <a:cs typeface="Arial" panose="020B0604020202020204" pitchFamily="34" charset="0"/>
              </a:rPr>
              <a:t>your mileage may vary</a:t>
            </a:r>
          </a:p>
        </p:txBody>
      </p:sp>
      <p:sp>
        <p:nvSpPr>
          <p:cNvPr id="138248" name="Line 7"/>
          <p:cNvSpPr>
            <a:spLocks noChangeShapeType="1"/>
          </p:cNvSpPr>
          <p:nvPr/>
        </p:nvSpPr>
        <p:spPr bwMode="auto">
          <a:xfrm>
            <a:off x="762000" y="3429000"/>
            <a:ext cx="7696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9" name="Text Box 8"/>
          <p:cNvSpPr txBox="1">
            <a:spLocks noChangeArrowheads="1"/>
          </p:cNvSpPr>
          <p:nvPr/>
        </p:nvSpPr>
        <p:spPr bwMode="auto">
          <a:xfrm>
            <a:off x="3124200" y="39624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11 yrs</a:t>
            </a:r>
          </a:p>
        </p:txBody>
      </p:sp>
      <p:pic>
        <p:nvPicPr>
          <p:cNvPr id="138250" name="Picture 5" descr="doll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62400"/>
            <a:ext cx="1066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1" name="Picture 10" descr="money%20_bank_2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47913"/>
            <a:ext cx="10239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2" name="Picture 11" descr="ANd9GcRPX3o4Y-h7T0Zfl1NqmNCmcrvzjgoLWXzSobGQEsZRi5uzMPRPE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85800"/>
            <a:ext cx="134778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3" name="Line 12"/>
          <p:cNvSpPr>
            <a:spLocks noChangeShapeType="1"/>
          </p:cNvSpPr>
          <p:nvPr/>
        </p:nvSpPr>
        <p:spPr bwMode="auto">
          <a:xfrm>
            <a:off x="4267200" y="1524000"/>
            <a:ext cx="0" cy="411480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54" name="Text Box 13"/>
          <p:cNvSpPr txBox="1">
            <a:spLocks noChangeArrowheads="1"/>
          </p:cNvSpPr>
          <p:nvPr/>
        </p:nvSpPr>
        <p:spPr bwMode="auto">
          <a:xfrm>
            <a:off x="1562100" y="957263"/>
            <a:ext cx="5295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For Someone with a $100/mo elec bill ($1200/yr)</a:t>
            </a:r>
          </a:p>
        </p:txBody>
      </p:sp>
      <p:sp>
        <p:nvSpPr>
          <p:cNvPr id="138255" name="Text Box 14"/>
          <p:cNvSpPr txBox="1">
            <a:spLocks noChangeArrowheads="1"/>
          </p:cNvSpPr>
          <p:nvPr/>
        </p:nvSpPr>
        <p:spPr bwMode="auto">
          <a:xfrm>
            <a:off x="8229600" y="2133600"/>
            <a:ext cx="914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0000FF"/>
                </a:solidFill>
                <a:latin typeface="Times New Roman" panose="02020603050405020304" pitchFamily="18" charset="0"/>
              </a:rPr>
              <a:t>(OPM)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FF3300"/>
                </a:solidFill>
                <a:latin typeface="Times New Roman" panose="02020603050405020304" pitchFamily="18" charset="0"/>
              </a:rPr>
              <a:t>$3,000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228600"/>
            <a:ext cx="8763000" cy="6426200"/>
          </a:xfrm>
          <a:prstGeom prst="rect">
            <a:avLst/>
          </a:prstGeom>
          <a:noFill/>
          <a:ln w="2476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257" name="Text Box 8"/>
          <p:cNvSpPr txBox="1">
            <a:spLocks noChangeArrowheads="1"/>
          </p:cNvSpPr>
          <p:nvPr/>
        </p:nvSpPr>
        <p:spPr bwMode="auto">
          <a:xfrm>
            <a:off x="7694613" y="5557838"/>
            <a:ext cx="1066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10 yrs</a:t>
            </a:r>
          </a:p>
        </p:txBody>
      </p:sp>
      <p:sp>
        <p:nvSpPr>
          <p:cNvPr id="138258" name="Oval 4"/>
          <p:cNvSpPr>
            <a:spLocks noChangeArrowheads="1"/>
          </p:cNvSpPr>
          <p:nvPr/>
        </p:nvSpPr>
        <p:spPr bwMode="auto">
          <a:xfrm>
            <a:off x="457200" y="4648200"/>
            <a:ext cx="8534400" cy="15240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409255-804E-49D6-8ABD-ED3311D1B2EE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Remember:</a:t>
            </a:r>
          </a:p>
        </p:txBody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r>
              <a:rPr lang="en-US" altLang="en-US" smtClean="0"/>
              <a:t>There is nothing certain in life except</a:t>
            </a:r>
          </a:p>
          <a:p>
            <a:pPr>
              <a:buFontTx/>
              <a:buNone/>
            </a:pPr>
            <a:r>
              <a:rPr lang="en-US" altLang="en-US" smtClean="0"/>
              <a:t>	</a:t>
            </a:r>
          </a:p>
          <a:p>
            <a:pPr>
              <a:buFontTx/>
              <a:buNone/>
            </a:pPr>
            <a:r>
              <a:rPr lang="en-US" altLang="en-US" smtClean="0"/>
              <a:t>	 </a:t>
            </a:r>
            <a:r>
              <a:rPr lang="en-US" altLang="en-US" smtClean="0">
                <a:solidFill>
                  <a:srgbClr val="FF0000"/>
                </a:solidFill>
              </a:rPr>
              <a:t>Death</a:t>
            </a:r>
            <a:r>
              <a:rPr lang="en-US" altLang="en-US" smtClean="0"/>
              <a:t> and ….</a:t>
            </a:r>
          </a:p>
          <a:p>
            <a:pPr>
              <a:buFontTx/>
              <a:buNone/>
            </a:pPr>
            <a:r>
              <a:rPr lang="en-US" altLang="en-US" smtClean="0"/>
              <a:t>				</a:t>
            </a:r>
            <a:r>
              <a:rPr lang="en-US" altLang="en-US" smtClean="0">
                <a:solidFill>
                  <a:srgbClr val="260AF6"/>
                </a:solidFill>
              </a:rPr>
              <a:t>Taxes </a:t>
            </a:r>
            <a:r>
              <a:rPr lang="en-US" altLang="en-US" smtClean="0"/>
              <a:t>…</a:t>
            </a:r>
          </a:p>
          <a:p>
            <a:pPr>
              <a:buFontTx/>
              <a:buNone/>
            </a:pPr>
            <a:r>
              <a:rPr lang="en-US" altLang="en-US" smtClean="0"/>
              <a:t>						and </a:t>
            </a:r>
            <a:r>
              <a:rPr lang="en-US" altLang="en-US" smtClean="0">
                <a:solidFill>
                  <a:srgbClr val="260AF6"/>
                </a:solidFill>
              </a:rPr>
              <a:t>Utilities!</a:t>
            </a:r>
          </a:p>
          <a:p>
            <a:pPr>
              <a:buFontTx/>
              <a:buNone/>
            </a:pPr>
            <a:r>
              <a:rPr lang="en-US" altLang="en-US" smtClean="0">
                <a:solidFill>
                  <a:srgbClr val="FF0000"/>
                </a:solidFill>
              </a:rPr>
              <a:t>	</a:t>
            </a:r>
            <a:r>
              <a:rPr lang="en-US" altLang="en-US" smtClean="0">
                <a:solidFill>
                  <a:srgbClr val="260AF6"/>
                </a:solidFill>
              </a:rPr>
              <a:t>But you can do something about these!</a:t>
            </a:r>
          </a:p>
        </p:txBody>
      </p:sp>
      <p:sp>
        <p:nvSpPr>
          <p:cNvPr id="140293" name="Oval 4"/>
          <p:cNvSpPr>
            <a:spLocks noChangeArrowheads="1"/>
          </p:cNvSpPr>
          <p:nvPr/>
        </p:nvSpPr>
        <p:spPr bwMode="auto">
          <a:xfrm>
            <a:off x="381000" y="3200400"/>
            <a:ext cx="8229600" cy="26670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0294" name="Text Box 5"/>
          <p:cNvSpPr txBox="1">
            <a:spLocks noChangeArrowheads="1"/>
          </p:cNvSpPr>
          <p:nvPr/>
        </p:nvSpPr>
        <p:spPr bwMode="auto">
          <a:xfrm>
            <a:off x="7315200" y="2438400"/>
            <a:ext cx="1219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Eliminate 100% to Zero!</a:t>
            </a:r>
          </a:p>
        </p:txBody>
      </p:sp>
      <p:sp>
        <p:nvSpPr>
          <p:cNvPr id="140295" name="Text Box 6"/>
          <p:cNvSpPr txBox="1">
            <a:spLocks noChangeArrowheads="1"/>
          </p:cNvSpPr>
          <p:nvPr/>
        </p:nvSpPr>
        <p:spPr bwMode="auto">
          <a:xfrm>
            <a:off x="4800600" y="23622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Save 30%</a:t>
            </a:r>
          </a:p>
        </p:txBody>
      </p:sp>
      <p:sp>
        <p:nvSpPr>
          <p:cNvPr id="140296" name="Line 7"/>
          <p:cNvSpPr>
            <a:spLocks noChangeShapeType="1"/>
          </p:cNvSpPr>
          <p:nvPr/>
        </p:nvSpPr>
        <p:spPr bwMode="auto">
          <a:xfrm flipV="1">
            <a:off x="3581400" y="2895600"/>
            <a:ext cx="1219200" cy="1295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7" name="Line 8"/>
          <p:cNvSpPr>
            <a:spLocks noChangeShapeType="1"/>
          </p:cNvSpPr>
          <p:nvPr/>
        </p:nvSpPr>
        <p:spPr bwMode="auto">
          <a:xfrm flipV="1">
            <a:off x="6096000" y="3200400"/>
            <a:ext cx="1295400" cy="1295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8" name="Text Box 12"/>
          <p:cNvSpPr txBox="1">
            <a:spLocks noChangeArrowheads="1"/>
          </p:cNvSpPr>
          <p:nvPr/>
        </p:nvSpPr>
        <p:spPr bwMode="auto">
          <a:xfrm>
            <a:off x="5562600" y="60198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And 10% return for life!</a:t>
            </a:r>
          </a:p>
        </p:txBody>
      </p:sp>
      <p:sp>
        <p:nvSpPr>
          <p:cNvPr id="140299" name="Line 7"/>
          <p:cNvSpPr>
            <a:spLocks noChangeShapeType="1"/>
          </p:cNvSpPr>
          <p:nvPr/>
        </p:nvSpPr>
        <p:spPr bwMode="auto">
          <a:xfrm>
            <a:off x="4343400" y="5105400"/>
            <a:ext cx="1219200" cy="838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EA2030-0FDF-4FE5-8504-94E785945BA3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7075" y="457200"/>
            <a:ext cx="7807325" cy="13223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</a:rPr>
              <a:t>SERIOUS Generator Power</a:t>
            </a: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1050235" y="935038"/>
            <a:ext cx="7412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</a:rPr>
              <a:t>Plugin Hybrids = 50 kW generator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28677" name="AutoShape 2" descr="Image result for priups power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8678" name="TextBox 2"/>
          <p:cNvSpPr txBox="1">
            <a:spLocks noChangeArrowheads="1"/>
          </p:cNvSpPr>
          <p:nvPr/>
        </p:nvSpPr>
        <p:spPr bwMode="auto">
          <a:xfrm>
            <a:off x="614363" y="4192587"/>
            <a:ext cx="36734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Plug-in Hybrids have at least 50 kW generators.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Can power a house for a week or a month</a:t>
            </a:r>
          </a:p>
        </p:txBody>
      </p:sp>
      <p:pic>
        <p:nvPicPr>
          <p:cNvPr id="286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9" y="1766888"/>
            <a:ext cx="769620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93933"/>
            <a:ext cx="41529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1"/>
          <p:cNvSpPr txBox="1">
            <a:spLocks noChangeArrowheads="1"/>
          </p:cNvSpPr>
          <p:nvPr/>
        </p:nvSpPr>
        <p:spPr bwMode="auto">
          <a:xfrm>
            <a:off x="4487069" y="5670550"/>
            <a:ext cx="373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Chrysler Pacifica  Minivan</a:t>
            </a:r>
          </a:p>
        </p:txBody>
      </p:sp>
      <p:sp>
        <p:nvSpPr>
          <p:cNvPr id="28682" name="TextBox 2"/>
          <p:cNvSpPr txBox="1">
            <a:spLocks noChangeArrowheads="1"/>
          </p:cNvSpPr>
          <p:nvPr/>
        </p:nvSpPr>
        <p:spPr bwMode="auto">
          <a:xfrm>
            <a:off x="7162800" y="2009775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Prius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615315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05FF"/>
                </a:solidFill>
              </a:rPr>
              <a:t>Same as 1 Tesla Power wall costing $7,000 + Generator!</a:t>
            </a:r>
            <a:endParaRPr lang="en-US" dirty="0">
              <a:solidFill>
                <a:srgbClr val="0505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E2205A-0B92-413B-878B-D973815A85BD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143000"/>
            <a:ext cx="690562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Box 1"/>
          <p:cNvSpPr txBox="1">
            <a:spLocks noChangeArrowheads="1"/>
          </p:cNvSpPr>
          <p:nvPr/>
        </p:nvSpPr>
        <p:spPr bwMode="auto">
          <a:xfrm>
            <a:off x="6934200" y="110331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8% - 10%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27DAE9-5D7C-477B-A148-F37C186476F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altLang="en-US" u="sng" smtClean="0"/>
              <a:t>Buy or lease Solar?</a:t>
            </a:r>
          </a:p>
        </p:txBody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800" smtClean="0"/>
              <a:t>Personal Decision based on your situation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en-US" sz="2800" smtClean="0"/>
          </a:p>
          <a:p>
            <a:pPr marL="0" indent="0">
              <a:lnSpc>
                <a:spcPct val="90000"/>
              </a:lnSpc>
            </a:pPr>
            <a:r>
              <a:rPr lang="en-US" altLang="en-US" sz="2800" smtClean="0">
                <a:solidFill>
                  <a:srgbClr val="0000FF"/>
                </a:solidFill>
              </a:rPr>
              <a:t>Do nothing </a:t>
            </a:r>
            <a:r>
              <a:rPr lang="en-US" altLang="en-US" sz="2800" smtClean="0"/>
              <a:t>– Pay utility/month </a:t>
            </a:r>
            <a:r>
              <a:rPr lang="en-US" altLang="en-US" sz="2800" smtClean="0">
                <a:solidFill>
                  <a:srgbClr val="0000FF"/>
                </a:solidFill>
              </a:rPr>
              <a:t>Forever   (</a:t>
            </a:r>
            <a:r>
              <a:rPr lang="en-US" altLang="en-US" sz="2000" smtClean="0">
                <a:solidFill>
                  <a:srgbClr val="FF0000"/>
                </a:solidFill>
              </a:rPr>
              <a:t>FOSSILS</a:t>
            </a:r>
            <a:r>
              <a:rPr lang="en-US" altLang="en-US" sz="200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lnSpc>
                <a:spcPct val="90000"/>
              </a:lnSpc>
            </a:pPr>
            <a:r>
              <a:rPr lang="en-US" altLang="en-US" sz="2800" smtClean="0">
                <a:solidFill>
                  <a:srgbClr val="0000FF"/>
                </a:solidFill>
              </a:rPr>
              <a:t>Lease</a:t>
            </a:r>
            <a:r>
              <a:rPr lang="en-US" altLang="en-US" sz="2800" smtClean="0"/>
              <a:t> – Pay ~ 15% less for 20 years     ( </a:t>
            </a:r>
            <a:r>
              <a:rPr lang="en-US" altLang="en-US" sz="2800" b="1" smtClean="0">
                <a:solidFill>
                  <a:srgbClr val="008000"/>
                </a:solidFill>
              </a:rPr>
              <a:t>clean</a:t>
            </a:r>
            <a:r>
              <a:rPr lang="en-US" altLang="en-US" sz="2800" smtClean="0"/>
              <a:t> )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en-US" sz="2800" smtClean="0"/>
          </a:p>
          <a:p>
            <a:pPr marL="0" indent="0">
              <a:lnSpc>
                <a:spcPct val="90000"/>
              </a:lnSpc>
            </a:pPr>
            <a:r>
              <a:rPr lang="en-US" altLang="en-US" sz="2800" smtClean="0">
                <a:solidFill>
                  <a:srgbClr val="0000FF"/>
                </a:solidFill>
              </a:rPr>
              <a:t>Buy via Loan</a:t>
            </a:r>
            <a:r>
              <a:rPr lang="en-US" altLang="en-US" sz="2800" smtClean="0"/>
              <a:t> – about 25% less? </a:t>
            </a:r>
          </a:p>
          <a:p>
            <a:pPr marL="0" indent="0">
              <a:lnSpc>
                <a:spcPct val="90000"/>
              </a:lnSpc>
            </a:pPr>
            <a:r>
              <a:rPr lang="en-US" altLang="en-US" sz="2800" smtClean="0">
                <a:solidFill>
                  <a:srgbClr val="0000FF"/>
                </a:solidFill>
              </a:rPr>
              <a:t>Buy</a:t>
            </a:r>
            <a:r>
              <a:rPr lang="en-US" altLang="en-US" sz="2800" smtClean="0"/>
              <a:t> – From savings – about 50% less?</a:t>
            </a:r>
          </a:p>
          <a:p>
            <a:pPr marL="0" indent="0">
              <a:lnSpc>
                <a:spcPct val="90000"/>
              </a:lnSpc>
            </a:pPr>
            <a:endParaRPr lang="en-US" altLang="en-US" sz="2800" smtClean="0"/>
          </a:p>
          <a:p>
            <a:pPr marL="0" indent="0">
              <a:lnSpc>
                <a:spcPct val="90000"/>
              </a:lnSpc>
            </a:pPr>
            <a:r>
              <a:rPr lang="en-US" altLang="en-US" sz="2800" smtClean="0">
                <a:solidFill>
                  <a:srgbClr val="FF3300"/>
                </a:solidFill>
              </a:rPr>
              <a:t>Get Three estimates</a:t>
            </a:r>
            <a:r>
              <a:rPr lang="en-US" altLang="en-US" sz="2800" smtClean="0"/>
              <a:t> </a:t>
            </a:r>
            <a:r>
              <a:rPr lang="en-US" altLang="en-US" sz="2000" smtClean="0">
                <a:solidFill>
                  <a:srgbClr val="0000FF"/>
                </a:solidFill>
              </a:rPr>
              <a:t>(don’t trust me!)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en-US" sz="2000" smtClean="0">
              <a:solidFill>
                <a:srgbClr val="0000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6934200" y="3810000"/>
            <a:ext cx="2209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FF3300"/>
                </a:solidFill>
                <a:latin typeface="Times New Roman" panose="02020603050405020304" pitchFamily="18" charset="0"/>
              </a:rPr>
              <a:t>}</a:t>
            </a:r>
            <a:r>
              <a:rPr lang="en-US" altLang="en-US" sz="2400">
                <a:solidFill>
                  <a:srgbClr val="008000"/>
                </a:solidFill>
                <a:latin typeface="Times New Roman" panose="02020603050405020304" pitchFamily="18" charset="0"/>
              </a:rPr>
              <a:t>You Own!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095548-7D90-458E-9C40-AA055B0DED2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 smtClean="0"/>
              <a:t>Waiting for Higher Solar Efficiency </a:t>
            </a:r>
            <a:br>
              <a:rPr lang="en-US" altLang="en-US" sz="4000" smtClean="0"/>
            </a:br>
            <a:r>
              <a:rPr lang="en-US" altLang="en-US" sz="4000" smtClean="0"/>
              <a:t>is a Fools Errand</a:t>
            </a: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42576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5486400" y="1752600"/>
            <a:ext cx="30480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High efficiency prices ONLY go up since the space industry will pay anything for each additional 1 percent.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Home panel prices only go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down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since homeowners will not buy anything but the cheapest</a:t>
            </a:r>
          </a:p>
        </p:txBody>
      </p:sp>
      <p:sp>
        <p:nvSpPr>
          <p:cNvPr id="144390" name="Line 5"/>
          <p:cNvSpPr>
            <a:spLocks noChangeShapeType="1"/>
          </p:cNvSpPr>
          <p:nvPr/>
        </p:nvSpPr>
        <p:spPr bwMode="auto">
          <a:xfrm flipH="1" flipV="1">
            <a:off x="2667000" y="1981200"/>
            <a:ext cx="1905000" cy="3276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1" name="Line 6"/>
          <p:cNvSpPr>
            <a:spLocks noChangeShapeType="1"/>
          </p:cNvSpPr>
          <p:nvPr/>
        </p:nvSpPr>
        <p:spPr bwMode="auto">
          <a:xfrm flipH="1" flipV="1">
            <a:off x="4648200" y="2209800"/>
            <a:ext cx="76200" cy="3200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Text Box 7"/>
          <p:cNvSpPr txBox="1">
            <a:spLocks noChangeArrowheads="1"/>
          </p:cNvSpPr>
          <p:nvPr/>
        </p:nvSpPr>
        <p:spPr bwMode="auto">
          <a:xfrm>
            <a:off x="2971800" y="3048000"/>
            <a:ext cx="99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anose="02020603050405020304" pitchFamily="18" charset="0"/>
              </a:rPr>
              <a:t>2 times better</a:t>
            </a:r>
          </a:p>
        </p:txBody>
      </p:sp>
      <p:sp>
        <p:nvSpPr>
          <p:cNvPr id="144393" name="Text Box 8"/>
          <p:cNvSpPr txBox="1">
            <a:spLocks noChangeArrowheads="1"/>
          </p:cNvSpPr>
          <p:nvPr/>
        </p:nvSpPr>
        <p:spPr bwMode="auto">
          <a:xfrm>
            <a:off x="4343400" y="2971800"/>
            <a:ext cx="9906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anose="02020603050405020304" pitchFamily="18" charset="0"/>
              </a:rPr>
              <a:t>Cost 1000x 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0" grpId="0" animBg="1"/>
      <p:bldP spid="144391" grpId="0" animBg="1"/>
      <p:bldP spid="144392" grpId="0" animBg="1"/>
      <p:bldP spid="14439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9CC23D-DA52-487E-AFE9-01BB87CA5A1D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45411" name="TextBox 5"/>
          <p:cNvSpPr txBox="1">
            <a:spLocks noChangeArrowheads="1"/>
          </p:cNvSpPr>
          <p:nvPr/>
        </p:nvSpPr>
        <p:spPr bwMode="auto">
          <a:xfrm>
            <a:off x="838200" y="1066800"/>
            <a:ext cx="7239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Just in 2008 they were saying the grid cannot handle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more than 2% solar/wind</a:t>
            </a:r>
          </a:p>
        </p:txBody>
      </p:sp>
      <p:sp>
        <p:nvSpPr>
          <p:cNvPr id="145412" name="TextBox 6"/>
          <p:cNvSpPr txBox="1">
            <a:spLocks noChangeArrowheads="1"/>
          </p:cNvSpPr>
          <p:nvPr/>
        </p:nvSpPr>
        <p:spPr bwMode="auto">
          <a:xfrm>
            <a:off x="838200" y="381000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rgbClr val="0000FF"/>
                </a:solidFill>
                <a:latin typeface="Times New Roman" panose="02020603050405020304" pitchFamily="18" charset="0"/>
              </a:rPr>
              <a:t>Rapid Change is happening all around you!</a:t>
            </a:r>
          </a:p>
        </p:txBody>
      </p:sp>
      <p:sp>
        <p:nvSpPr>
          <p:cNvPr id="145413" name="TextBox 7"/>
          <p:cNvSpPr txBox="1">
            <a:spLocks noChangeArrowheads="1"/>
          </p:cNvSpPr>
          <p:nvPr/>
        </p:nvSpPr>
        <p:spPr bwMode="auto">
          <a:xfrm>
            <a:off x="3657600" y="5895975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00"/>
                </a:solidFill>
                <a:latin typeface="Times New Roman" panose="02020603050405020304" pitchFamily="18" charset="0"/>
              </a:rPr>
              <a:t>* Facts are correct, dates are from memory…</a:t>
            </a:r>
          </a:p>
        </p:txBody>
      </p:sp>
      <p:sp>
        <p:nvSpPr>
          <p:cNvPr id="145414" name="Text Box 10"/>
          <p:cNvSpPr txBox="1">
            <a:spLocks noChangeArrowheads="1"/>
          </p:cNvSpPr>
          <p:nvPr/>
        </p:nvSpPr>
        <p:spPr bwMode="auto">
          <a:xfrm>
            <a:off x="838200" y="1995488"/>
            <a:ext cx="55626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 Narrow" panose="020B0606020202030204" pitchFamily="34" charset="0"/>
              </a:rPr>
              <a:t>2013 </a:t>
            </a:r>
            <a:r>
              <a:rPr lang="en-US" altLang="en-US" sz="2000">
                <a:solidFill>
                  <a:srgbClr val="0000FF"/>
                </a:solidFill>
                <a:latin typeface="Arial Narrow" panose="020B0606020202030204" pitchFamily="34" charset="0"/>
              </a:rPr>
              <a:t>Hawaii</a:t>
            </a:r>
            <a:r>
              <a:rPr lang="en-US" altLang="en-US" sz="2000">
                <a:latin typeface="Arial Narrow" panose="020B0606020202030204" pitchFamily="34" charset="0"/>
              </a:rPr>
              <a:t> hit 40% on a weekend,</a:t>
            </a:r>
            <a:r>
              <a:rPr lang="en-US" altLang="en-US" sz="2000">
                <a:solidFill>
                  <a:srgbClr val="0000FF"/>
                </a:solidFill>
                <a:latin typeface="Arial Narrow" panose="020B0606020202030204" pitchFamily="34" charset="0"/>
              </a:rPr>
              <a:t> Germany</a:t>
            </a:r>
            <a:r>
              <a:rPr lang="en-US" altLang="en-US" sz="2000">
                <a:latin typeface="Arial Narrow" panose="020B0606020202030204" pitchFamily="34" charset="0"/>
              </a:rPr>
              <a:t> hit 60%,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 Narrow" panose="020B0606020202030204" pitchFamily="34" charset="0"/>
              </a:rPr>
              <a:t>2014 </a:t>
            </a:r>
            <a:r>
              <a:rPr lang="en-US" altLang="en-US" sz="2000">
                <a:solidFill>
                  <a:srgbClr val="0000FF"/>
                </a:solidFill>
                <a:latin typeface="Arial Narrow" panose="020B0606020202030204" pitchFamily="34" charset="0"/>
              </a:rPr>
              <a:t>Netherlands</a:t>
            </a:r>
            <a:r>
              <a:rPr lang="en-US" altLang="en-US" sz="2000">
                <a:latin typeface="Arial Narrow" panose="020B0606020202030204" pitchFamily="34" charset="0"/>
              </a:rPr>
              <a:t> and </a:t>
            </a:r>
            <a:r>
              <a:rPr lang="en-US" altLang="en-US" sz="2000">
                <a:solidFill>
                  <a:srgbClr val="0000FF"/>
                </a:solidFill>
                <a:latin typeface="Arial Narrow" panose="020B0606020202030204" pitchFamily="34" charset="0"/>
              </a:rPr>
              <a:t>Spain</a:t>
            </a:r>
            <a:r>
              <a:rPr lang="en-US" altLang="en-US" sz="2000">
                <a:latin typeface="Arial Narrow" panose="020B0606020202030204" pitchFamily="34" charset="0"/>
              </a:rPr>
              <a:t> hit 100% for a day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 Narrow" panose="020B0606020202030204" pitchFamily="34" charset="0"/>
              </a:rPr>
              <a:t>2015 many countries hit days of 100% solar wind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Arial Narrow" panose="020B0606020202030204" pitchFamily="34" charset="0"/>
              </a:rPr>
              <a:t>2015 </a:t>
            </a:r>
            <a:r>
              <a:rPr lang="en-US" altLang="en-US" sz="1600" b="1">
                <a:latin typeface="Arial Narrow" panose="020B0606020202030204" pitchFamily="34" charset="0"/>
              </a:rPr>
              <a:t>In one year </a:t>
            </a:r>
            <a:r>
              <a:rPr lang="en-US" altLang="en-US" sz="1600" b="1">
                <a:solidFill>
                  <a:srgbClr val="0000FF"/>
                </a:solidFill>
                <a:latin typeface="Arial Narrow" panose="020B0606020202030204" pitchFamily="34" charset="0"/>
              </a:rPr>
              <a:t>China</a:t>
            </a:r>
            <a:r>
              <a:rPr lang="en-US" altLang="en-US" sz="1600" b="1">
                <a:latin typeface="Arial Narrow" panose="020B0606020202030204" pitchFamily="34" charset="0"/>
              </a:rPr>
              <a:t> installed more wind than USA to-date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 Narrow" panose="020B0606020202030204" pitchFamily="34" charset="0"/>
              </a:rPr>
              <a:t>2016 Saudi Arabia began largest solar, </a:t>
            </a:r>
            <a:r>
              <a:rPr lang="en-US" altLang="en-US" sz="2000">
                <a:solidFill>
                  <a:srgbClr val="0000FF"/>
                </a:solidFill>
                <a:latin typeface="Arial Narrow" panose="020B0606020202030204" pitchFamily="34" charset="0"/>
              </a:rPr>
              <a:t>cheaper than coal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 Narrow" panose="020B0606020202030204" pitchFamily="34" charset="0"/>
              </a:rPr>
              <a:t>2017 Oil rich Texas hit 100% wind/solar for a day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 Narrow" panose="020B0606020202030204" pitchFamily="34" charset="0"/>
              </a:rPr>
              <a:t>2017 Denmark was 63% solar &amp; wind for the whole year!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 Narrow" panose="020B0606020202030204" pitchFamily="34" charset="0"/>
              </a:rPr>
              <a:t>2018 Germany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000">
              <a:latin typeface="Arial Narrow" panose="020B0606020202030204" pitchFamily="34" charset="0"/>
            </a:endParaRPr>
          </a:p>
        </p:txBody>
      </p:sp>
      <p:pic>
        <p:nvPicPr>
          <p:cNvPr id="145415" name="Picture 5" descr="grid-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6"/>
          <a:stretch>
            <a:fillRect/>
          </a:stretch>
        </p:blipFill>
        <p:spPr bwMode="auto">
          <a:xfrm>
            <a:off x="6553200" y="2133600"/>
            <a:ext cx="161766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6" name="TextBox 1"/>
          <p:cNvSpPr txBox="1">
            <a:spLocks noChangeArrowheads="1"/>
          </p:cNvSpPr>
          <p:nvPr/>
        </p:nvSpPr>
        <p:spPr bwMode="auto">
          <a:xfrm>
            <a:off x="2327275" y="5400675"/>
            <a:ext cx="388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Now 100% is common!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4EABF3-A1CD-4986-A8C5-577D715045E2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46435" name="TextBox 1"/>
          <p:cNvSpPr txBox="1">
            <a:spLocks noChangeArrowheads="1"/>
          </p:cNvSpPr>
          <p:nvPr/>
        </p:nvSpPr>
        <p:spPr bwMode="auto">
          <a:xfrm>
            <a:off x="838200" y="762000"/>
            <a:ext cx="7543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The Great Ham DIY Solar Paradox!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u="sng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Solar is a Fantastic Investment for the Ham (grid Tie)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But, Solar Grid Tie is impossible DIY: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Building &amp; Electrical permits, Utility Inspections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DIY Solution: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Contract a small system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Get Net 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Meter - $2.50/W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46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07" y="2971801"/>
            <a:ext cx="374046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800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solidFill>
                  <a:srgbClr val="0505FF"/>
                </a:solidFill>
              </a:rPr>
              <a:t>Add your panels - $0.30/W</a:t>
            </a:r>
          </a:p>
          <a:p>
            <a:r>
              <a:rPr lang="en-US" altLang="en-US" sz="1800" dirty="0">
                <a:solidFill>
                  <a:srgbClr val="0505FF"/>
                </a:solidFill>
              </a:rPr>
              <a:t>&amp; plugin GT inverters - $0.30/W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98675"/>
            <a:ext cx="39528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60FFF5-6F54-404A-AEE0-0A268E009993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47460" name="TextBox 1"/>
          <p:cNvSpPr txBox="1">
            <a:spLocks noChangeArrowheads="1"/>
          </p:cNvSpPr>
          <p:nvPr/>
        </p:nvSpPr>
        <p:spPr bwMode="auto">
          <a:xfrm>
            <a:off x="838200" y="762000"/>
            <a:ext cx="7543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u="sng">
                <a:solidFill>
                  <a:srgbClr val="0000FF"/>
                </a:solidFill>
                <a:latin typeface="Times New Roman" panose="02020603050405020304" pitchFamily="18" charset="0"/>
              </a:rPr>
              <a:t>Another DIY Tip: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– Double your GT Inverter Power!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Double panels at 90 degrees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Parallel to same inverter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Inverter rating remains the same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BUT FOR TWICE AS LONG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B6F117-F5DF-43F9-AA87-2FC206667C72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graphicFrame>
        <p:nvGraphicFramePr>
          <p:cNvPr id="148483" name="Object 2"/>
          <p:cNvGraphicFramePr>
            <a:graphicFrameLocks/>
          </p:cNvGraphicFramePr>
          <p:nvPr/>
        </p:nvGraphicFramePr>
        <p:xfrm>
          <a:off x="25400" y="3252788"/>
          <a:ext cx="5283200" cy="317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0" r:id="rId3" imgW="5285690" imgH="3176291" progId="Excel.Chart.8">
                  <p:embed/>
                </p:oleObj>
              </mc:Choice>
              <mc:Fallback>
                <p:oleObj r:id="rId3" imgW="5285690" imgH="3176291" progId="Excel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3252788"/>
                        <a:ext cx="5283200" cy="317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84" name="TextBox 1"/>
          <p:cNvSpPr txBox="1">
            <a:spLocks noChangeArrowheads="1"/>
          </p:cNvSpPr>
          <p:nvPr/>
        </p:nvSpPr>
        <p:spPr bwMode="auto">
          <a:xfrm>
            <a:off x="2336800" y="6096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993300"/>
                </a:solidFill>
                <a:cs typeface="Arial" panose="020B0604020202020204" pitchFamily="34" charset="0"/>
              </a:rPr>
              <a:t>Burning Fossils for Heat!?</a:t>
            </a:r>
          </a:p>
        </p:txBody>
      </p:sp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7175"/>
            <a:ext cx="2389188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6" name="TextBox 4"/>
          <p:cNvSpPr txBox="1">
            <a:spLocks noChangeArrowheads="1"/>
          </p:cNvSpPr>
          <p:nvPr/>
        </p:nvSpPr>
        <p:spPr bwMode="auto">
          <a:xfrm>
            <a:off x="533400" y="2882900"/>
            <a:ext cx="775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cs typeface="Arial" panose="020B0604020202020204" pitchFamily="34" charset="0"/>
              </a:rPr>
              <a:t>Solar Power for Electricity			      Electric Vehicle Support</a:t>
            </a:r>
          </a:p>
        </p:txBody>
      </p:sp>
      <p:pic>
        <p:nvPicPr>
          <p:cNvPr id="14848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60513"/>
            <a:ext cx="22098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790700" y="2438400"/>
            <a:ext cx="0" cy="1803400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489" name="TextBox 9"/>
          <p:cNvSpPr txBox="1">
            <a:spLocks noChangeArrowheads="1"/>
          </p:cNvSpPr>
          <p:nvPr/>
        </p:nvSpPr>
        <p:spPr bwMode="auto">
          <a:xfrm>
            <a:off x="5562600" y="3733800"/>
            <a:ext cx="2514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We include EV’s because about </a:t>
            </a:r>
            <a:r>
              <a:rPr lang="en-US" altLang="en-US" sz="1800" u="sng">
                <a:solidFill>
                  <a:srgbClr val="000000"/>
                </a:solidFill>
                <a:cs typeface="Arial" panose="020B0604020202020204" pitchFamily="34" charset="0"/>
              </a:rPr>
              <a:t>half of our </a:t>
            </a:r>
            <a:r>
              <a:rPr lang="en-US" altLang="en-US" sz="1800" u="sng">
                <a:solidFill>
                  <a:srgbClr val="00B050"/>
                </a:solidFill>
                <a:cs typeface="Arial" panose="020B0604020202020204" pitchFamily="34" charset="0"/>
              </a:rPr>
              <a:t>easily-fixed</a:t>
            </a:r>
            <a:r>
              <a:rPr lang="en-US" altLang="en-US" sz="1800" u="sng">
                <a:solidFill>
                  <a:srgbClr val="000000"/>
                </a:solidFill>
                <a:cs typeface="Arial" panose="020B0604020202020204" pitchFamily="34" charset="0"/>
              </a:rPr>
              <a:t> energy is spent </a:t>
            </a:r>
            <a:r>
              <a:rPr lang="en-US" altLang="en-US" sz="1800" i="1" u="sng">
                <a:solidFill>
                  <a:srgbClr val="0070C0"/>
                </a:solidFill>
                <a:cs typeface="Arial" panose="020B0604020202020204" pitchFamily="34" charset="0"/>
              </a:rPr>
              <a:t>driving</a:t>
            </a: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8490" name="TextBox 14"/>
          <p:cNvSpPr txBox="1">
            <a:spLocks noChangeArrowheads="1"/>
          </p:cNvSpPr>
          <p:nvPr/>
        </p:nvSpPr>
        <p:spPr bwMode="auto">
          <a:xfrm>
            <a:off x="3352800" y="5907088"/>
            <a:ext cx="3632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At AFM we currently burn Propane for heat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485775"/>
            <a:ext cx="1219200" cy="8318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Big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Picture!</a:t>
            </a:r>
          </a:p>
        </p:txBody>
      </p:sp>
      <p:sp>
        <p:nvSpPr>
          <p:cNvPr id="148492" name="TextBox 5"/>
          <p:cNvSpPr txBox="1">
            <a:spLocks noChangeArrowheads="1"/>
          </p:cNvSpPr>
          <p:nvPr/>
        </p:nvSpPr>
        <p:spPr bwMode="auto">
          <a:xfrm>
            <a:off x="1562100" y="5483225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anose="020B0604020202020204" pitchFamily="34" charset="0"/>
              </a:rPr>
              <a:t>Heating</a:t>
            </a:r>
          </a:p>
        </p:txBody>
      </p:sp>
      <p:sp>
        <p:nvSpPr>
          <p:cNvPr id="148493" name="TextBox 5"/>
          <p:cNvSpPr txBox="1">
            <a:spLocks noChangeArrowheads="1"/>
          </p:cNvSpPr>
          <p:nvPr/>
        </p:nvSpPr>
        <p:spPr bwMode="auto">
          <a:xfrm>
            <a:off x="1066800" y="42418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anose="020B0604020202020204" pitchFamily="34" charset="0"/>
              </a:rPr>
              <a:t>Electric</a:t>
            </a:r>
          </a:p>
        </p:txBody>
      </p:sp>
      <p:sp>
        <p:nvSpPr>
          <p:cNvPr id="148494" name="TextBox 5"/>
          <p:cNvSpPr txBox="1">
            <a:spLocks noChangeArrowheads="1"/>
          </p:cNvSpPr>
          <p:nvPr/>
        </p:nvSpPr>
        <p:spPr bwMode="auto">
          <a:xfrm>
            <a:off x="2362200" y="442595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cs typeface="Arial" panose="020B0604020202020204" pitchFamily="34" charset="0"/>
              </a:rPr>
              <a:t>Driving</a:t>
            </a:r>
          </a:p>
        </p:txBody>
      </p:sp>
      <p:pic>
        <p:nvPicPr>
          <p:cNvPr id="14849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5856288"/>
            <a:ext cx="3397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96" name="TextBox 5"/>
          <p:cNvSpPr txBox="1">
            <a:spLocks noChangeArrowheads="1"/>
          </p:cNvSpPr>
          <p:nvPr/>
        </p:nvSpPr>
        <p:spPr bwMode="auto">
          <a:xfrm>
            <a:off x="533400" y="4795838"/>
            <a:ext cx="1206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cs typeface="Arial" panose="020B0604020202020204" pitchFamily="34" charset="0"/>
              </a:rPr>
              <a:t>Lighting</a:t>
            </a:r>
          </a:p>
        </p:txBody>
      </p:sp>
      <p:sp>
        <p:nvSpPr>
          <p:cNvPr id="148497" name="Oval 4"/>
          <p:cNvSpPr>
            <a:spLocks noChangeArrowheads="1"/>
          </p:cNvSpPr>
          <p:nvPr/>
        </p:nvSpPr>
        <p:spPr bwMode="auto">
          <a:xfrm>
            <a:off x="533400" y="4800600"/>
            <a:ext cx="3048000" cy="13716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06934B-43E2-49E9-B9F2-FA23183E1DF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49507" name="TextBox 1"/>
          <p:cNvSpPr txBox="1">
            <a:spLocks noChangeArrowheads="1"/>
          </p:cNvSpPr>
          <p:nvPr/>
        </p:nvSpPr>
        <p:spPr bwMode="auto">
          <a:xfrm>
            <a:off x="4343400" y="609600"/>
            <a:ext cx="4114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3300"/>
                </a:solidFill>
                <a:cs typeface="Arial" panose="020B0604020202020204" pitchFamily="34" charset="0"/>
              </a:rPr>
              <a:t>Heating Costs – Oil,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3300"/>
                </a:solidFill>
                <a:cs typeface="Arial" panose="020B0604020202020204" pitchFamily="34" charset="0"/>
              </a:rPr>
              <a:t>		Propane…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458200" y="2590800"/>
            <a:ext cx="0" cy="2590800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509" name="TextBox 9"/>
          <p:cNvSpPr txBox="1">
            <a:spLocks noChangeArrowheads="1"/>
          </p:cNvSpPr>
          <p:nvPr/>
        </p:nvSpPr>
        <p:spPr bwMode="auto">
          <a:xfrm>
            <a:off x="714375" y="3076575"/>
            <a:ext cx="24003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Actually our biggest Energy cost is our Propane heating.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0000"/>
                </a:solidFill>
                <a:cs typeface="Arial" panose="020B0604020202020204" pitchFamily="34" charset="0"/>
              </a:rPr>
              <a:t>Switching to Heatpump can </a:t>
            </a:r>
            <a:r>
              <a:rPr lang="en-US" altLang="en-US" sz="1800" u="sng">
                <a:solidFill>
                  <a:srgbClr val="FF0000"/>
                </a:solidFill>
                <a:cs typeface="Arial" panose="020B0604020202020204" pitchFamily="34" charset="0"/>
              </a:rPr>
              <a:t>save 60%</a:t>
            </a:r>
            <a:r>
              <a:rPr lang="en-US" altLang="en-US" sz="1800" u="sng">
                <a:solidFill>
                  <a:srgbClr val="000000"/>
                </a:solidFill>
                <a:cs typeface="Arial" panose="020B0604020202020204" pitchFamily="34" charset="0"/>
              </a:rPr>
              <a:t> of our energy costs!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495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1184275"/>
            <a:ext cx="341312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30438"/>
            <a:ext cx="5097463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29813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3" name="Oval 6"/>
          <p:cNvSpPr>
            <a:spLocks noChangeArrowheads="1"/>
          </p:cNvSpPr>
          <p:nvPr/>
        </p:nvSpPr>
        <p:spPr bwMode="auto">
          <a:xfrm>
            <a:off x="5943600" y="4876800"/>
            <a:ext cx="2133600" cy="457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9514" name="Oval 8"/>
          <p:cNvSpPr>
            <a:spLocks noChangeArrowheads="1"/>
          </p:cNvSpPr>
          <p:nvPr/>
        </p:nvSpPr>
        <p:spPr bwMode="auto">
          <a:xfrm>
            <a:off x="6248400" y="2133600"/>
            <a:ext cx="20574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048ECD-6A7D-4D77-9184-48DABEFB2E9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50531" name="TextBox 1"/>
          <p:cNvSpPr txBox="1">
            <a:spLocks noChangeArrowheads="1"/>
          </p:cNvSpPr>
          <p:nvPr/>
        </p:nvSpPr>
        <p:spPr bwMode="auto">
          <a:xfrm>
            <a:off x="5410200" y="457200"/>
            <a:ext cx="2819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3300"/>
                </a:solidFill>
                <a:cs typeface="Arial" panose="020B0604020202020204" pitchFamily="34" charset="0"/>
              </a:rPr>
              <a:t>Switching from Propane to  Heatpump </a:t>
            </a:r>
            <a:r>
              <a:rPr lang="en-US" altLang="en-US" sz="1400" b="1">
                <a:solidFill>
                  <a:srgbClr val="993300"/>
                </a:solidFill>
                <a:cs typeface="Arial" panose="020B0604020202020204" pitchFamily="34" charset="0"/>
              </a:rPr>
              <a:t>(electric)</a:t>
            </a:r>
          </a:p>
        </p:txBody>
      </p:sp>
      <p:sp>
        <p:nvSpPr>
          <p:cNvPr id="150532" name="TextBox 9"/>
          <p:cNvSpPr txBox="1">
            <a:spLocks noChangeArrowheads="1"/>
          </p:cNvSpPr>
          <p:nvPr/>
        </p:nvSpPr>
        <p:spPr bwMode="auto">
          <a:xfrm>
            <a:off x="609600" y="4495800"/>
            <a:ext cx="27432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Our heating costs went </a:t>
            </a: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down 60%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AND being electric, we replace that with solar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free heating for decades!</a:t>
            </a: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0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46482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5200"/>
            <a:ext cx="50768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724400" y="1066800"/>
            <a:ext cx="0" cy="1524000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556E37-C7A7-4F33-861A-308FE86DCEFF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51555" name="TextBox 1"/>
          <p:cNvSpPr txBox="1">
            <a:spLocks noChangeArrowheads="1"/>
          </p:cNvSpPr>
          <p:nvPr/>
        </p:nvSpPr>
        <p:spPr bwMode="auto">
          <a:xfrm>
            <a:off x="762000" y="457200"/>
            <a:ext cx="7620000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rgbClr val="FF0000"/>
                </a:solidFill>
                <a:latin typeface="Times New Roman" panose="02020603050405020304" pitchFamily="18" charset="0"/>
              </a:rPr>
              <a:t>Never Buy another Air Conditioner Again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When the old AC dies </a:t>
            </a: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GET A HEATPUMP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to replace it.!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 Heatpump is same as AC unit but with a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reversing valve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Only adds 10-20% cost but can replace 80% of fossil Heat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When the old furnace dies,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GET A HEATPUMP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Heatpumps save 2 or 3-to-1 </a:t>
            </a:r>
            <a:r>
              <a:rPr lang="en-US" altLang="en-US" sz="2400">
                <a:latin typeface="Times New Roman" panose="02020603050405020304" pitchFamily="18" charset="0"/>
              </a:rPr>
              <a:t>on Energy costs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AND they can run on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100% fossil free energy!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Window units, Split units, Duct units, etc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rius-daily-char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7488"/>
            <a:ext cx="4484688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371600" y="4903788"/>
            <a:ext cx="7239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No more $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2,000,000,000 per day</a:t>
            </a:r>
            <a:r>
              <a:rPr lang="en-US" altLang="en-US" sz="2400">
                <a:latin typeface="Times New Roman" panose="02020603050405020304" pitchFamily="18" charset="0"/>
              </a:rPr>
              <a:t> for overseas oil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No more foreign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dependence</a:t>
            </a:r>
            <a:r>
              <a:rPr lang="en-US" altLang="en-US" sz="2400">
                <a:latin typeface="Times New Roman" panose="02020603050405020304" pitchFamily="18" charset="0"/>
              </a:rPr>
              <a:t>,  no more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price fluctuation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No more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oil</a:t>
            </a:r>
            <a:r>
              <a:rPr lang="en-US" altLang="en-US" sz="2400">
                <a:latin typeface="Times New Roman" panose="02020603050405020304" pitchFamily="18" charset="0"/>
              </a:rPr>
              <a:t>,  no more i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nsecurity</a:t>
            </a:r>
            <a:r>
              <a:rPr lang="en-US" altLang="en-US" sz="2400">
                <a:latin typeface="Times New Roman" panose="02020603050405020304" pitchFamily="18" charset="0"/>
              </a:rPr>
              <a:t>,  no more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oil wars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4191000" y="3733800"/>
            <a:ext cx="1371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Times New Roman" panose="02020603050405020304" pitchFamily="18" charset="0"/>
              </a:rPr>
              <a:t>plugin</a:t>
            </a:r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762000" y="658813"/>
            <a:ext cx="777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Solar and EVs – The Perfect Marriage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838200" y="1350963"/>
            <a:ext cx="533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304800"/>
            <a:ext cx="8458200" cy="6324600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7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2411413"/>
            <a:ext cx="33147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3"/>
          <p:cNvSpPr txBox="1">
            <a:spLocks noChangeArrowheads="1"/>
          </p:cNvSpPr>
          <p:nvPr/>
        </p:nvSpPr>
        <p:spPr bwMode="auto">
          <a:xfrm>
            <a:off x="6072188" y="3595688"/>
            <a:ext cx="2514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Pacifica Minivan</a:t>
            </a:r>
          </a:p>
        </p:txBody>
      </p:sp>
      <p:sp>
        <p:nvSpPr>
          <p:cNvPr id="29706" name="TextBox 4"/>
          <p:cNvSpPr txBox="1">
            <a:spLocks noChangeArrowheads="1"/>
          </p:cNvSpPr>
          <p:nvPr/>
        </p:nvSpPr>
        <p:spPr bwMode="auto">
          <a:xfrm>
            <a:off x="2057400" y="2312988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Prius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A3A552-40B2-462F-A11D-821F02127132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52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FF"/>
                </a:solidFill>
              </a:rPr>
              <a:t>Easy Heatpumps</a:t>
            </a:r>
          </a:p>
        </p:txBody>
      </p:sp>
      <p:sp>
        <p:nvSpPr>
          <p:cNvPr id="152580" name="Content Placeholder 3"/>
          <p:cNvSpPr>
            <a:spLocks noGrp="1"/>
          </p:cNvSpPr>
          <p:nvPr>
            <p:ph idx="1"/>
          </p:nvPr>
        </p:nvSpPr>
        <p:spPr>
          <a:xfrm>
            <a:off x="685800" y="1219200"/>
            <a:ext cx="4038600" cy="2590800"/>
          </a:xfrm>
        </p:spPr>
        <p:txBody>
          <a:bodyPr/>
          <a:lstStyle/>
          <a:p>
            <a:r>
              <a:rPr lang="en-US" altLang="en-US" smtClean="0"/>
              <a:t>Window Units</a:t>
            </a:r>
          </a:p>
          <a:p>
            <a:r>
              <a:rPr lang="en-US" altLang="en-US" smtClean="0"/>
              <a:t>Portable Units</a:t>
            </a:r>
          </a:p>
          <a:p>
            <a:r>
              <a:rPr lang="en-US" altLang="en-US" smtClean="0"/>
              <a:t>Mini-Split units</a:t>
            </a:r>
          </a:p>
          <a:p>
            <a:r>
              <a:rPr lang="en-US" altLang="en-US" smtClean="0"/>
              <a:t>Hot Water Units</a:t>
            </a:r>
          </a:p>
          <a:p>
            <a:endParaRPr lang="en-US" altLang="en-US" smtClean="0"/>
          </a:p>
        </p:txBody>
      </p:sp>
      <p:pic>
        <p:nvPicPr>
          <p:cNvPr id="15258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14859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25685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3505200"/>
            <a:ext cx="301625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3810000"/>
            <a:ext cx="19827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75AE6B-E7CC-47AA-9BDB-EC4A090F5E6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53603" name="TextBox 1"/>
          <p:cNvSpPr txBox="1">
            <a:spLocks noChangeArrowheads="1"/>
          </p:cNvSpPr>
          <p:nvPr/>
        </p:nvSpPr>
        <p:spPr bwMode="auto">
          <a:xfrm>
            <a:off x="762000" y="609600"/>
            <a:ext cx="365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rgbClr val="0000FF"/>
                </a:solidFill>
                <a:latin typeface="Times New Roman" panose="02020603050405020304" pitchFamily="18" charset="0"/>
              </a:rPr>
              <a:t>Ductless Heatpumps Anywhere!</a:t>
            </a:r>
          </a:p>
        </p:txBody>
      </p:sp>
      <p:pic>
        <p:nvPicPr>
          <p:cNvPr id="15360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2438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47148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19363"/>
            <a:ext cx="2574925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C58517-E9F3-4F7C-9E49-50D5D548D2E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546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2071688"/>
            <a:ext cx="8232775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Box 2"/>
          <p:cNvSpPr txBox="1">
            <a:spLocks noChangeArrowheads="1"/>
          </p:cNvSpPr>
          <p:nvPr/>
        </p:nvSpPr>
        <p:spPr bwMode="auto">
          <a:xfrm>
            <a:off x="838200" y="8382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Solar PV now </a:t>
            </a:r>
            <a:r>
              <a:rPr lang="en-US" altLang="en-US" sz="2400">
                <a:solidFill>
                  <a:srgbClr val="FF3300"/>
                </a:solidFill>
                <a:cs typeface="Arial" panose="020B0604020202020204" pitchFamily="34" charset="0"/>
              </a:rPr>
              <a:t>BETTER </a:t>
            </a:r>
            <a:r>
              <a:rPr lang="en-US" altLang="en-US" sz="2400">
                <a:cs typeface="Arial" panose="020B0604020202020204" pitchFamily="34" charset="0"/>
              </a:rPr>
              <a:t>than Thermal hot water…    </a:t>
            </a:r>
            <a:r>
              <a:rPr lang="en-US" altLang="en-US" sz="3600">
                <a:solidFill>
                  <a:srgbClr val="260AF6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154629" name="Rectangle 3"/>
          <p:cNvSpPr>
            <a:spLocks noChangeArrowheads="1"/>
          </p:cNvSpPr>
          <p:nvPr/>
        </p:nvSpPr>
        <p:spPr bwMode="auto">
          <a:xfrm>
            <a:off x="504825" y="5507038"/>
            <a:ext cx="3609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60AF6"/>
                </a:solidFill>
                <a:cs typeface="Arial" panose="020B0604020202020204" pitchFamily="34" charset="0"/>
              </a:rPr>
              <a:t>100% hot water not used EVERYDAY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60AF6"/>
                </a:solidFill>
                <a:cs typeface="Arial" panose="020B0604020202020204" pitchFamily="34" charset="0"/>
              </a:rPr>
              <a:t>…     Excess solar every day is lost</a:t>
            </a:r>
          </a:p>
        </p:txBody>
      </p:sp>
      <p:sp>
        <p:nvSpPr>
          <p:cNvPr id="154630" name="Rectangle 4"/>
          <p:cNvSpPr>
            <a:spLocks noChangeArrowheads="1"/>
          </p:cNvSpPr>
          <p:nvPr/>
        </p:nvSpPr>
        <p:spPr bwMode="auto">
          <a:xfrm>
            <a:off x="4595813" y="5514975"/>
            <a:ext cx="38369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panose="020B0604020202020204" pitchFamily="34" charset="0"/>
              </a:rPr>
              <a:t>100% of solar energy = full retail 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panose="020B0604020202020204" pitchFamily="34" charset="0"/>
              </a:rPr>
              <a:t>Independent of how you use it!</a:t>
            </a:r>
          </a:p>
        </p:txBody>
      </p:sp>
      <p:sp>
        <p:nvSpPr>
          <p:cNvPr id="154631" name="Oval 3"/>
          <p:cNvSpPr>
            <a:spLocks noChangeArrowheads="1"/>
          </p:cNvSpPr>
          <p:nvPr/>
        </p:nvSpPr>
        <p:spPr bwMode="auto">
          <a:xfrm>
            <a:off x="7010400" y="1981200"/>
            <a:ext cx="1752600" cy="8826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54632" name="Line 8"/>
          <p:cNvSpPr>
            <a:spLocks noChangeShapeType="1"/>
          </p:cNvSpPr>
          <p:nvPr/>
        </p:nvSpPr>
        <p:spPr bwMode="auto">
          <a:xfrm>
            <a:off x="4419600" y="3124200"/>
            <a:ext cx="0" cy="18288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62000" y="1981200"/>
            <a:ext cx="3048000" cy="2362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066800" y="2071688"/>
            <a:ext cx="2171700" cy="2832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635" name="TextBox 5"/>
          <p:cNvSpPr txBox="1">
            <a:spLocks noChangeArrowheads="1"/>
          </p:cNvSpPr>
          <p:nvPr/>
        </p:nvSpPr>
        <p:spPr bwMode="auto">
          <a:xfrm>
            <a:off x="2286000" y="4932363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Dead,dead,dead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47B2DA-2292-488B-8ECE-9224776BC56E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55651" name="TextBox 1"/>
          <p:cNvSpPr txBox="1">
            <a:spLocks noChangeArrowheads="1"/>
          </p:cNvSpPr>
          <p:nvPr/>
        </p:nvSpPr>
        <p:spPr bwMode="auto">
          <a:xfrm>
            <a:off x="838200" y="609600"/>
            <a:ext cx="769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993300"/>
                </a:solidFill>
                <a:cs typeface="Arial" panose="020B0604020202020204" pitchFamily="34" charset="0"/>
              </a:rPr>
              <a:t>So, choose forward with clean Energy</a:t>
            </a:r>
          </a:p>
        </p:txBody>
      </p:sp>
      <p:pic>
        <p:nvPicPr>
          <p:cNvPr id="1556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78100"/>
            <a:ext cx="33035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3" name="TextBox 2"/>
          <p:cNvSpPr txBox="1">
            <a:spLocks noChangeArrowheads="1"/>
          </p:cNvSpPr>
          <p:nvPr/>
        </p:nvSpPr>
        <p:spPr bwMode="auto">
          <a:xfrm>
            <a:off x="838200" y="5027613"/>
            <a:ext cx="36576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Bob Bruninga,  WB4APR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Annapolis, MD 21401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http://www.aprs.org/AFM-environment.html</a:t>
            </a:r>
            <a:endParaRPr lang="en-US" altLang="en-US" sz="1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410-293-6417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56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4702175"/>
            <a:ext cx="8540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3086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54538"/>
            <a:ext cx="2652713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34A601-581D-4AA8-883B-C691FE7A314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56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2819400" cy="1143000"/>
          </a:xfrm>
        </p:spPr>
        <p:txBody>
          <a:bodyPr/>
          <a:lstStyle/>
          <a:p>
            <a:r>
              <a:rPr lang="en-US" altLang="en-US" smtClean="0"/>
              <a:t>Summary</a:t>
            </a:r>
          </a:p>
        </p:txBody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30350"/>
            <a:ext cx="8077200" cy="4500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smtClean="0">
                <a:solidFill>
                  <a:srgbClr val="0000FF"/>
                </a:solidFill>
              </a:rPr>
              <a:t>Pre-think</a:t>
            </a:r>
            <a:r>
              <a:rPr lang="en-US" altLang="en-US" sz="2800" smtClean="0"/>
              <a:t> your next personal energy decision.</a:t>
            </a:r>
          </a:p>
          <a:p>
            <a:pPr>
              <a:lnSpc>
                <a:spcPct val="80000"/>
              </a:lnSpc>
            </a:pPr>
            <a:endParaRPr lang="en-US" altLang="en-US" sz="2800" smtClean="0"/>
          </a:p>
          <a:p>
            <a:pPr>
              <a:lnSpc>
                <a:spcPct val="80000"/>
              </a:lnSpc>
            </a:pPr>
            <a:r>
              <a:rPr lang="en-US" altLang="en-US" sz="2800" smtClean="0"/>
              <a:t>If you have sun, </a:t>
            </a:r>
            <a:r>
              <a:rPr lang="en-US" altLang="en-US" sz="2800" smtClean="0">
                <a:solidFill>
                  <a:srgbClr val="0000FF"/>
                </a:solidFill>
              </a:rPr>
              <a:t>solar is best investment </a:t>
            </a:r>
            <a:r>
              <a:rPr lang="en-US" altLang="en-US" sz="2800" smtClean="0"/>
              <a:t>ever…</a:t>
            </a:r>
          </a:p>
          <a:p>
            <a:pPr>
              <a:lnSpc>
                <a:spcPct val="80000"/>
              </a:lnSpc>
            </a:pPr>
            <a:r>
              <a:rPr lang="en-US" altLang="en-US" sz="2800" smtClean="0">
                <a:solidFill>
                  <a:srgbClr val="0000FF"/>
                </a:solidFill>
              </a:rPr>
              <a:t>Everyone*</a:t>
            </a:r>
            <a:r>
              <a:rPr lang="en-US" altLang="en-US" sz="2800" smtClean="0"/>
              <a:t> can sign up for </a:t>
            </a:r>
            <a:r>
              <a:rPr lang="en-US" altLang="en-US" sz="2800" smtClean="0">
                <a:solidFill>
                  <a:srgbClr val="0000FF"/>
                </a:solidFill>
              </a:rPr>
              <a:t>WIND</a:t>
            </a:r>
            <a:r>
              <a:rPr lang="en-US" altLang="en-US" sz="2800" smtClean="0"/>
              <a:t> power!</a:t>
            </a:r>
            <a:endParaRPr lang="en-US" altLang="en-US" sz="280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800" smtClean="0"/>
              <a:t>Water heater dies – </a:t>
            </a:r>
            <a:r>
              <a:rPr lang="en-US" altLang="en-US" sz="2800" smtClean="0">
                <a:solidFill>
                  <a:srgbClr val="0000FF"/>
                </a:solidFill>
              </a:rPr>
              <a:t>get a heatpump one</a:t>
            </a:r>
          </a:p>
          <a:p>
            <a:pPr>
              <a:lnSpc>
                <a:spcPct val="80000"/>
              </a:lnSpc>
            </a:pPr>
            <a:r>
              <a:rPr lang="en-US" altLang="en-US" sz="2800" smtClean="0"/>
              <a:t>Heating dies – </a:t>
            </a:r>
            <a:r>
              <a:rPr lang="en-US" altLang="en-US" sz="2800" smtClean="0">
                <a:solidFill>
                  <a:srgbClr val="0000FF"/>
                </a:solidFill>
              </a:rPr>
              <a:t>get a heat pump </a:t>
            </a:r>
            <a:r>
              <a:rPr lang="en-US" altLang="en-US" sz="2800" smtClean="0"/>
              <a:t>(and solar)</a:t>
            </a:r>
          </a:p>
          <a:p>
            <a:pPr>
              <a:lnSpc>
                <a:spcPct val="80000"/>
              </a:lnSpc>
            </a:pPr>
            <a:r>
              <a:rPr lang="en-US" altLang="en-US" sz="2800" smtClean="0"/>
              <a:t>AC dies – </a:t>
            </a:r>
            <a:r>
              <a:rPr lang="en-US" altLang="en-US" sz="2800" smtClean="0">
                <a:solidFill>
                  <a:srgbClr val="0000FF"/>
                </a:solidFill>
              </a:rPr>
              <a:t>Get a heatpump</a:t>
            </a:r>
          </a:p>
          <a:p>
            <a:pPr>
              <a:lnSpc>
                <a:spcPct val="80000"/>
              </a:lnSpc>
            </a:pPr>
            <a:r>
              <a:rPr lang="en-US" altLang="en-US" sz="2800" smtClean="0"/>
              <a:t>Car ages – </a:t>
            </a:r>
            <a:r>
              <a:rPr lang="en-US" altLang="en-US" sz="2800" smtClean="0">
                <a:solidFill>
                  <a:srgbClr val="0000FF"/>
                </a:solidFill>
              </a:rPr>
              <a:t>get an EV </a:t>
            </a:r>
            <a:r>
              <a:rPr lang="en-US" altLang="en-US" sz="2800" smtClean="0"/>
              <a:t>for commuting</a:t>
            </a:r>
          </a:p>
          <a:p>
            <a:pPr>
              <a:lnSpc>
                <a:spcPct val="80000"/>
              </a:lnSpc>
            </a:pPr>
            <a:r>
              <a:rPr lang="en-US" altLang="en-US" sz="2800" smtClean="0"/>
              <a:t>Put charging signs on </a:t>
            </a:r>
            <a:r>
              <a:rPr lang="en-US" altLang="en-US" sz="2800" smtClean="0">
                <a:solidFill>
                  <a:srgbClr val="0000FF"/>
                </a:solidFill>
              </a:rPr>
              <a:t>outdoor outlets</a:t>
            </a:r>
          </a:p>
          <a:p>
            <a:pPr>
              <a:lnSpc>
                <a:spcPct val="80000"/>
              </a:lnSpc>
            </a:pPr>
            <a:r>
              <a:rPr lang="en-US" altLang="en-US" sz="2800" smtClean="0">
                <a:solidFill>
                  <a:srgbClr val="0000FF"/>
                </a:solidFill>
              </a:rPr>
              <a:t>Power them for life with Solar! </a:t>
            </a:r>
            <a:r>
              <a:rPr lang="en-US" altLang="en-US" sz="2800" smtClean="0">
                <a:solidFill>
                  <a:srgbClr val="FF0000"/>
                </a:solidFill>
              </a:rPr>
              <a:t>$$$</a:t>
            </a:r>
            <a:endParaRPr lang="en-US" altLang="en-US" sz="280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smtClean="0"/>
              <a:t>   </a:t>
            </a:r>
          </a:p>
        </p:txBody>
      </p:sp>
      <p:pic>
        <p:nvPicPr>
          <p:cNvPr id="156677" name="Picture 9" descr="https://encrypted-tbn0.gstatic.com/images?q=tbn:ANd9GcQHqi4i-foICEBMl8OQtYUUDHulw77LKHNXATJWXmXn55_XwhM-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9937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43400"/>
            <a:ext cx="14398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9" name="TextBox 1"/>
          <p:cNvSpPr txBox="1">
            <a:spLocks noChangeArrowheads="1"/>
          </p:cNvSpPr>
          <p:nvPr/>
        </p:nvSpPr>
        <p:spPr bwMode="auto">
          <a:xfrm>
            <a:off x="4572000" y="8382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  <a:cs typeface="Arial" panose="020B0604020202020204" pitchFamily="34" charset="0"/>
              </a:rPr>
              <a:t>You can do something</a:t>
            </a:r>
          </a:p>
        </p:txBody>
      </p:sp>
      <p:sp>
        <p:nvSpPr>
          <p:cNvPr id="156680" name="AutoShape 11" descr="Human_outline"/>
          <p:cNvSpPr>
            <a:spLocks noChangeAspect="1" noChangeArrowheads="1"/>
          </p:cNvSpPr>
          <p:nvPr/>
        </p:nvSpPr>
        <p:spPr bwMode="auto">
          <a:xfrm>
            <a:off x="3529013" y="1114425"/>
            <a:ext cx="20859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6681" name="TextBox 1"/>
          <p:cNvSpPr txBox="1">
            <a:spLocks noChangeArrowheads="1"/>
          </p:cNvSpPr>
          <p:nvPr/>
        </p:nvSpPr>
        <p:spPr bwMode="auto">
          <a:xfrm>
            <a:off x="1928813" y="5791200"/>
            <a:ext cx="495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Its cheaper and cleaner!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70DED0-A3A0-467F-9F42-85EDFA822158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57699" name="Picture 4" descr="lifes-energy-milestones-p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1"/>
          <a:stretch>
            <a:fillRect/>
          </a:stretch>
        </p:blipFill>
        <p:spPr bwMode="auto">
          <a:xfrm>
            <a:off x="6553200" y="1295400"/>
            <a:ext cx="17192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Box 1"/>
          <p:cNvSpPr txBox="1">
            <a:spLocks noChangeArrowheads="1"/>
          </p:cNvSpPr>
          <p:nvPr/>
        </p:nvSpPr>
        <p:spPr bwMode="auto">
          <a:xfrm>
            <a:off x="609600" y="381000"/>
            <a:ext cx="8001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0000FF"/>
                </a:solidFill>
                <a:latin typeface="Times New Roman" panose="02020603050405020304" pitchFamily="18" charset="0"/>
              </a:rPr>
              <a:t>Every 2 years you face a major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Energy Decision….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A prepared mind is essential </a:t>
            </a:r>
          </a:p>
        </p:txBody>
      </p:sp>
      <p:sp>
        <p:nvSpPr>
          <p:cNvPr id="157701" name="Text Box 7"/>
          <p:cNvSpPr txBox="1">
            <a:spLocks noChangeArrowheads="1"/>
          </p:cNvSpPr>
          <p:nvPr/>
        </p:nvSpPr>
        <p:spPr bwMode="auto">
          <a:xfrm>
            <a:off x="1050925" y="5451475"/>
            <a:ext cx="5426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 clean energy investment is better in the long run and cheaper too!</a:t>
            </a:r>
          </a:p>
        </p:txBody>
      </p:sp>
      <p:pic>
        <p:nvPicPr>
          <p:cNvPr id="157702" name="Picture 5" descr="Energy-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54864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210425" cy="3729837"/>
          </a:xfrm>
          <a:prstGeom prst="rect">
            <a:avLst/>
          </a:prstGeom>
        </p:spPr>
      </p:pic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u="sng" dirty="0" smtClean="0">
                <a:solidFill>
                  <a:srgbClr val="0000FF"/>
                </a:solidFill>
              </a:rPr>
              <a:t>BEWARE of Solar RFI!</a:t>
            </a:r>
          </a:p>
        </p:txBody>
      </p:sp>
      <p:sp>
        <p:nvSpPr>
          <p:cNvPr id="10445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43AAE3-52C2-4CC1-81E3-A2ADD1B852E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9918" y="2057400"/>
            <a:ext cx="282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Every 14 kHz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65" y="5090094"/>
            <a:ext cx="7362825" cy="131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5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47C222-FBD3-48F6-B8B2-D32F2E7FC283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58723" name="TextBox 1"/>
          <p:cNvSpPr txBox="1">
            <a:spLocks noChangeArrowheads="1"/>
          </p:cNvSpPr>
          <p:nvPr/>
        </p:nvSpPr>
        <p:spPr bwMode="auto">
          <a:xfrm>
            <a:off x="1524000" y="8382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latin typeface="Times New Roman" panose="02020603050405020304" pitchFamily="18" charset="0"/>
              </a:rPr>
              <a:t>Backup slides follow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60A44A-6A52-428C-8D0B-904D51B349C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597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38200"/>
            <a:ext cx="75914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TextBox 3"/>
          <p:cNvSpPr txBox="1">
            <a:spLocks noChangeArrowheads="1"/>
          </p:cNvSpPr>
          <p:nvPr/>
        </p:nvSpPr>
        <p:spPr bwMode="auto">
          <a:xfrm>
            <a:off x="762000" y="844550"/>
            <a:ext cx="228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WB4APR</a:t>
            </a:r>
          </a:p>
        </p:txBody>
      </p:sp>
      <p:pic>
        <p:nvPicPr>
          <p:cNvPr id="15974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1732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0" name="TextBox 6"/>
          <p:cNvSpPr txBox="1">
            <a:spLocks noChangeArrowheads="1"/>
          </p:cNvSpPr>
          <p:nvPr/>
        </p:nvSpPr>
        <p:spPr bwMode="auto">
          <a:xfrm>
            <a:off x="561975" y="5813425"/>
            <a:ext cx="4695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Who’s Talking * * *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3733800"/>
            <a:ext cx="2173288" cy="287655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C3F0F9-F931-463C-8675-5EC96C402BC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179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OUR  PRESENT  LIFESTYLE</a:t>
            </a:r>
          </a:p>
        </p:txBody>
      </p:sp>
      <p:sp>
        <p:nvSpPr>
          <p:cNvPr id="161796" name="Content Placeholder 2"/>
          <p:cNvSpPr>
            <a:spLocks noGrp="1"/>
          </p:cNvSpPr>
          <p:nvPr>
            <p:ph idx="4294967295"/>
          </p:nvPr>
        </p:nvSpPr>
        <p:spPr>
          <a:xfrm>
            <a:off x="749300" y="1168400"/>
            <a:ext cx="7937500" cy="1143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5400" smtClean="0">
                <a:solidFill>
                  <a:srgbClr val="993300"/>
                </a:solidFill>
              </a:rPr>
              <a:t>IS NOT SUSTAINABLE!</a:t>
            </a:r>
          </a:p>
        </p:txBody>
      </p:sp>
      <p:pic>
        <p:nvPicPr>
          <p:cNvPr id="161797" name="Picture 2" descr="https://encrypted-tbn3.gstatic.com/images?q=tbn:ANd9GcQzgxGFqORWQQISFCgitxL99vSTkjCLFrj2JWBmO-3A_lny1I-9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286000"/>
            <a:ext cx="321310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4" descr="https://encrypted-tbn3.gstatic.com/images?q=tbn:ANd9GcTssaWstpYelboIW4Ak_zQDh11glrbFjISb5SO1Reg97CybzQVW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4778375"/>
            <a:ext cx="24511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2967038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0" name="Picture 9" descr="mtntop-min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86288"/>
            <a:ext cx="29670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1" name="TextBox 7"/>
          <p:cNvSpPr txBox="1">
            <a:spLocks noChangeArrowheads="1"/>
          </p:cNvSpPr>
          <p:nvPr/>
        </p:nvSpPr>
        <p:spPr bwMode="auto">
          <a:xfrm>
            <a:off x="3576638" y="4851400"/>
            <a:ext cx="1676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panose="020B0604020202020204" pitchFamily="34" charset="0"/>
              </a:rPr>
              <a:t>Or part of the Solution?</a:t>
            </a:r>
          </a:p>
        </p:txBody>
      </p:sp>
      <p:sp>
        <p:nvSpPr>
          <p:cNvPr id="161802" name="TextBox 8"/>
          <p:cNvSpPr txBox="1">
            <a:spLocks noChangeArrowheads="1"/>
          </p:cNvSpPr>
          <p:nvPr/>
        </p:nvSpPr>
        <p:spPr bwMode="auto">
          <a:xfrm>
            <a:off x="4038600" y="2133600"/>
            <a:ext cx="14859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Are we part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the problem?</a:t>
            </a:r>
          </a:p>
        </p:txBody>
      </p:sp>
      <p:pic>
        <p:nvPicPr>
          <p:cNvPr id="161803" name="Picture 9" descr="https://encrypted-tbn0.gstatic.com/images?q=tbn:ANd9GcQHqi4i-foICEBMl8OQtYUUDHulw77LKHNXATJWXmXn55_XwhM-h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3933825"/>
            <a:ext cx="9937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altLang="en-US" smtClean="0"/>
              <a:t>It’s a new world of Power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24600" y="1371600"/>
            <a:ext cx="2514600" cy="2209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Power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Systems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have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CHANGED!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3400" y="4114800"/>
            <a:ext cx="77724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Switching supply takes up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8% of the space</a:t>
            </a: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and only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10% of the mass</a:t>
            </a: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and works 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100-240 VAC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70-330 VDC</a:t>
            </a:r>
          </a:p>
        </p:txBody>
      </p:sp>
      <p:pic>
        <p:nvPicPr>
          <p:cNvPr id="30725" name="Picture 5" descr="ps-low14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7277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295400" y="1676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 amp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200400" y="1676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Arial" panose="020B0604020202020204" pitchFamily="34" charset="0"/>
              </a:rPr>
              <a:t>8 amp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419600" y="16764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Arial" panose="020B0604020202020204" pitchFamily="34" charset="0"/>
              </a:rPr>
              <a:t>18 amp</a:t>
            </a:r>
          </a:p>
        </p:txBody>
      </p:sp>
      <p:pic>
        <p:nvPicPr>
          <p:cNvPr id="30729" name="Picture 9" descr="Diode-dr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24450"/>
            <a:ext cx="548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2B7C3A-7150-49C7-85BF-2C8814ECDBFE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2819" name="TextBox 1"/>
          <p:cNvSpPr txBox="1">
            <a:spLocks noChangeArrowheads="1"/>
          </p:cNvSpPr>
          <p:nvPr/>
        </p:nvSpPr>
        <p:spPr bwMode="auto">
          <a:xfrm>
            <a:off x="2057400" y="609600"/>
            <a:ext cx="6484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93300"/>
                </a:solidFill>
                <a:cs typeface="Arial" panose="020B0604020202020204" pitchFamily="34" charset="0"/>
              </a:rPr>
              <a:t>When is the Payback ???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93300"/>
                </a:solidFill>
                <a:cs typeface="Arial" panose="020B0604020202020204" pitchFamily="34" charset="0"/>
              </a:rPr>
              <a:t>When is the Breakeven ???</a:t>
            </a:r>
          </a:p>
        </p:txBody>
      </p:sp>
      <p:sp>
        <p:nvSpPr>
          <p:cNvPr id="162820" name="TextBox 4"/>
          <p:cNvSpPr txBox="1">
            <a:spLocks noChangeArrowheads="1"/>
          </p:cNvSpPr>
          <p:nvPr/>
        </p:nvSpPr>
        <p:spPr bwMode="auto">
          <a:xfrm>
            <a:off x="533400" y="5105400"/>
            <a:ext cx="6324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70C0"/>
                </a:solidFill>
                <a:cs typeface="Arial" panose="020B0604020202020204" pitchFamily="34" charset="0"/>
              </a:rPr>
              <a:t>Paying for at-home Garbage Pickup -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cs typeface="Arial" panose="020B0604020202020204" pitchFamily="34" charset="0"/>
              </a:rPr>
              <a:t>			was from Day ONE !</a:t>
            </a:r>
          </a:p>
        </p:txBody>
      </p:sp>
      <p:pic>
        <p:nvPicPr>
          <p:cNvPr id="162821" name="Picture 2" descr="https://encrypted-tbn3.gstatic.com/images?q=tbn:ANd9GcQzgxGFqORWQQISFCgitxL99vSTkjCLFrj2JWBmO-3A_lny1I-9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082800"/>
            <a:ext cx="38544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4" descr="https://encrypted-tbn1.gstatic.com/images?q=tbn:ANd9GcSmU4U9PknQ0v0KGTdZ7-f_0K8JMtagmrO1s2kGvCe7Lsk0Vr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34369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0700" y="793750"/>
            <a:ext cx="1219200" cy="8318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Big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Picture!</a:t>
            </a:r>
          </a:p>
        </p:txBody>
      </p:sp>
      <p:pic>
        <p:nvPicPr>
          <p:cNvPr id="162824" name="Picture 9" descr="https://encrypted-tbn0.gstatic.com/images?q=tbn:ANd9GcQHqi4i-foICEBMl8OQtYUUDHulw77LKHNXATJWXmXn55_XwhM-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5078413"/>
            <a:ext cx="9937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FF0C46-FF96-4E9F-BBF9-54BF0A25726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3843" name="TextBox 1"/>
          <p:cNvSpPr txBox="1">
            <a:spLocks noChangeArrowheads="1"/>
          </p:cNvSpPr>
          <p:nvPr/>
        </p:nvSpPr>
        <p:spPr bwMode="auto">
          <a:xfrm>
            <a:off x="2057400" y="609600"/>
            <a:ext cx="6324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93300"/>
                </a:solidFill>
                <a:cs typeface="Arial" panose="020B0604020202020204" pitchFamily="34" charset="0"/>
              </a:rPr>
              <a:t>When is the Payback ???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93300"/>
                </a:solidFill>
                <a:cs typeface="Arial" panose="020B0604020202020204" pitchFamily="34" charset="0"/>
              </a:rPr>
              <a:t>When is the Breakeven ???</a:t>
            </a:r>
          </a:p>
        </p:txBody>
      </p:sp>
      <p:sp>
        <p:nvSpPr>
          <p:cNvPr id="163844" name="TextBox 4"/>
          <p:cNvSpPr txBox="1">
            <a:spLocks noChangeArrowheads="1"/>
          </p:cNvSpPr>
          <p:nvPr/>
        </p:nvSpPr>
        <p:spPr bwMode="auto">
          <a:xfrm>
            <a:off x="762000" y="5348288"/>
            <a:ext cx="5486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70C0"/>
                </a:solidFill>
                <a:cs typeface="Arial" panose="020B0604020202020204" pitchFamily="34" charset="0"/>
              </a:rPr>
              <a:t>Paying for Sewage Plants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70C0"/>
                </a:solidFill>
                <a:cs typeface="Arial" panose="020B0604020202020204" pitchFamily="34" charset="0"/>
              </a:rPr>
              <a:t>		</a:t>
            </a:r>
            <a:r>
              <a:rPr lang="en-US" altLang="en-US" sz="2800">
                <a:solidFill>
                  <a:srgbClr val="FF0000"/>
                </a:solidFill>
                <a:cs typeface="Arial" panose="020B0604020202020204" pitchFamily="34" charset="0"/>
              </a:rPr>
              <a:t>was from Day ONE !</a:t>
            </a:r>
          </a:p>
        </p:txBody>
      </p:sp>
      <p:pic>
        <p:nvPicPr>
          <p:cNvPr id="163845" name="Picture 2" descr="https://encrypted-tbn1.gstatic.com/images?q=tbn:ANd9GcS6o6lzDrYhHIh8Cv17mR6OUozZiPkCOOgdiEI-q9NGEiNNsojv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4" descr="https://encrypted-tbn3.gstatic.com/images?q=tbn:ANd9GcTssaWstpYelboIW4Ak_zQDh11glrbFjISb5SO1Reg97CybzQVW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0"/>
            <a:ext cx="2286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Picture 6" descr="https://encrypted-tbn3.gstatic.com/images?q=tbn:ANd9GcT2C0K2PVG7tPIZHhoZ76jUiluvkEvuB_s4d_KLL4rPd3vX_gRC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1981200"/>
            <a:ext cx="40687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0700" y="793750"/>
            <a:ext cx="1219200" cy="8318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Big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Picture!</a:t>
            </a:r>
          </a:p>
        </p:txBody>
      </p:sp>
      <p:pic>
        <p:nvPicPr>
          <p:cNvPr id="163849" name="Picture 9" descr="https://encrypted-tbn0.gstatic.com/images?q=tbn:ANd9GcQHqi4i-foICEBMl8OQtYUUDHulw77LKHNXATJWXmXn55_XwhM-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5321300"/>
            <a:ext cx="9937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6E3171-CF8D-408A-8694-1150A581859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4867" name="TextBox 1"/>
          <p:cNvSpPr txBox="1">
            <a:spLocks noChangeArrowheads="1"/>
          </p:cNvSpPr>
          <p:nvPr/>
        </p:nvSpPr>
        <p:spPr bwMode="auto">
          <a:xfrm>
            <a:off x="2133600" y="609600"/>
            <a:ext cx="622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93300"/>
                </a:solidFill>
                <a:cs typeface="Arial" panose="020B0604020202020204" pitchFamily="34" charset="0"/>
              </a:rPr>
              <a:t>When is the Payback ???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93300"/>
                </a:solidFill>
                <a:cs typeface="Arial" panose="020B0604020202020204" pitchFamily="34" charset="0"/>
              </a:rPr>
              <a:t>When is the Breakeven ???</a:t>
            </a:r>
          </a:p>
        </p:txBody>
      </p:sp>
      <p:sp>
        <p:nvSpPr>
          <p:cNvPr id="164868" name="TextBox 4"/>
          <p:cNvSpPr txBox="1">
            <a:spLocks noChangeArrowheads="1"/>
          </p:cNvSpPr>
          <p:nvPr/>
        </p:nvSpPr>
        <p:spPr bwMode="auto">
          <a:xfrm>
            <a:off x="609600" y="4953000"/>
            <a:ext cx="7239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cs typeface="Arial" panose="020B0604020202020204" pitchFamily="34" charset="0"/>
              </a:rPr>
              <a:t>Investing in Solar Power - </a:t>
            </a: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is from Day ONE 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cs typeface="Arial" panose="020B0604020202020204" pitchFamily="34" charset="0"/>
              </a:rPr>
              <a:t>Because that’s when we Stop Beating Mother Nature and stealing from our kids future.</a:t>
            </a:r>
          </a:p>
        </p:txBody>
      </p:sp>
      <p:sp>
        <p:nvSpPr>
          <p:cNvPr id="164869" name="AutoShape 2" descr="data:image/jpeg;base64,/9j/4AAQSkZJRgABAQAAAQABAAD/2wCEAAkGBxQTEhUUExQWFRQXFxUXFhUVGBcXFxUUFBcWFxQXFxQYHCggGBolHBUVITEhJSkrLi4uFx8zODMsNygtLisBCgoKDg0OGxAQGywkICQsLCwsLCwsLCwsLCwsLCwsLCwsLCwsLCwsLCwsLCwsLCwsLCwsLCwsLCwsLCwsLCwsLP/AABEIALcBFAMBIgACEQEDEQH/xAAcAAABBQEBAQAAAAAAAAAAAAAGAAMEBQcCAQj/xABHEAABAwIEAwUFAwYNBAMAAAABAAIRAyEEBRIxBkFRBxMiYXEygZGhsRSy0SNCUnPB8BUWJDM0Q2JjcpKi4fEIZKPDJVSC/8QAGgEAAgMBAQAAAAAAAAAAAAAAAwQBAgUABv/EACoRAAICAQQBAwMEAwAAAAAAAAABAhEDBBIhMUETImEyM1EUI3HwobHh/9oADAMBAAIRAxEAPwAZzbP8KyTRaampoAY8u7ukQSJAmXSIsVzwvxNREjEgm/hI1AC0RAMD1Wcayn8LVIKV/SQ27RpaqW6zbuM+HXYnC061DxvY0wPadUY7TGlwPKCVmuExOgkVGOgSDu0tPnIty+KsMg4sr0Gim2odEg6bctgDuEd5Hnb8USXBrqf9YCAZ3getvkkvfgjtkrQ0qm7TMhxOKJJM2Kfy7GuY4EEhavicDl32hz/s4LnxqJFg7npabAnmQFUcUcAtquZVwBpgGRUpudp8XItAbAtM7ckaOrxS9rVfyBeKcXuJORZ2ym3vXn3A3U3LuIqWIxJqlrQ/SW63btYDMSPVZpmeAr4Z/d1mlhjrII6gjdeNxoa3wkh3VDeki+YvsMsv5N0xHFlGm1rSe8cdtMW8jeeasqeKw1aldwAnWRsWnc/tXzi3HOB3PxVjgc5qCfGb2N+SpLROK7Kb4Nm1MwjSC6m9rmgSeUDrdUWM4hphzmYZprvaLvY1z2NMEnwgXsOqr+FOI2MpVW1dJaWwQ4kOeDbSItHVS8s4qptb3TKbKbC4mKYgXP8AulfS23aug9yZacPZ81zarcXDXMEw5mioA4CPCQDEX96n4V1KrAo1Q9xE6YIMe/mms6wbMThdTqbtZkUXNA1l99Eut4CBfUYCpcBhsXhWte3DlxaPE5ump0mzT5qNqkrRVPvkvyyEtKeyTHUcaHFr294JlrSd+dnD6LqtTFP+dc2mOrzA93VDcWi6yJjGlehqk/ZnQHN8TTs5h1D5JkBRRZSs40JBq7hKFBNnELxOaEtC46xorwp0tXhYuOsaXhXRauSFDLHJC5LV2QuSoJGyFyQnCFyVxI05NPT7nJp11xw2Sm3Lty5cQpJGYXi71BJTZB8+rproXKS9SefJ1GsVfZRnTqIdpPtBCrXkJ1tYqk8akqYSGRxfAcUeL3CB3bD11CfqrnKOInvdqaA1wHIxt9Vm7KyuclxYa4SeaUy6aG20hvFnbdM1jP8AKTmGAc4MacSxuumWi79Myy3M7QsPq1zJGxFiDYiORHIrdcuGIpw5rw1hg+KPAdyCATI8lxnuVYXNW1GAsbXADm1A27XDduoRqb7Qg9QeSU0uqWL2y6/0Wz4XLlGFCopeHqFLOsqqYTEVKFWNTDBI2MgEETyIKjuNlr8SXAkm0yc/GTzsnsLjiCDOyprpxlVVeNPgusruwwxHENZ7GtNRxa3YSYlW/C+f12VRD3Bh9oSYQLg3xc/BEOSYyX3IaPIT7knlwpRdIaxz3dmt42n9oourUXuw9drXPdUa1oFTQ1xHeEXjfmsgzDi6viS3vHHr6k9fwW1ZRmeHdR7l4DmOEOaRYg7ghZTxvwKcKH4nDvFTCl+wnXR1E6Q4Hds21eiX0rg+JdkZN0Xx0WnDnGFZjWAGzTtyM9Vo2HxtKu0EOAq6NRBgaj0vF7r59o40gaTspuHzIg2cRCvk0t9FlNM3Sowtiee0EHbfZcyh/s+4l8Hd1S3SAagc5wBmert+aJMRm2CJDjUaNZtDpH+mUjPE4hFN+UNylqVrQoYeqPybgTHIyR6qprUy1xadwhuLXZaElLg8cVxKS8gqoQ5cVzCec1onW8NgSecDqYTbmWDgQWuEhw2Kin2duQ2SuXFeuCbIUFzwlcly9IXBXHHDym3FduKbcQuJOXOKbe5J0Jp5VqOPZCSZKSvR1mEJJJL0x58SSSS447Dk/RxEKKvWriU6NFyTjJ7KBpvGvS3SzynbV1g807w7mtRjzUpy13XTLXRuPxhZ9QxOnkr3K+Jm03NLmElghscuYtO8ndJZNMudq7HceoTpSYddrWAbXw1DHNHjH5KqA0yZDny5w206XC4/OWWtfyWgcO9oFBjX0K3e9xVbUa8nxFveAyRG5/FZs4Fu/wDyPJX0qnGO2S66A5tu64j7nArpohRmvTwqpoCSQVOwJuLqsY9TcI64Q5rgLifJpXBQcXgk7GxnmFqmZ5bTxGHdTM6KrdL9NiQd79VjGTZs1sQAtP4WzwVAACL2g8uiw8ylGe4enG42vBhXEWUVMHXfRqcidLuTm8iPdFuSqnVIWrdt2BgU6tNvhLz3pg+F8BrJOwDhPvAWSaVraee+G5ic+HwS8PiiNjCm4TFuB3MKpCda+ESUEyYza7Ne7P8AMi6q27GMsDJAmPU3Jn5om4mxtdtBtSnRaXA3Mh47se/2tp3hYhkmNcx4c33grY+B80rup+IamzyvO3LZZWfH6bvwMr3e5FjklY4rD953YY8G4bIDt7AddkIcV8TVqL3U6RphogGoAC7UfaGo+sWT/aTjKuCNM0dVOnUa4mCS0vJlw0zYgH4HyWT4vFOeZLiVbBp973Mq8lIJ6PElQAtc7XqBaZ6G8AhFHZ/nTtYpa4YZs7Y9InYrLsM+90UZPjxQe14cARsSJv5I2bAkqSLQlu7NbzOlpqOA2tt5gFRC1VmU8V06zy2vUps8Jh0EEu3Hi2/5V59keQC0amkAhzbgg9FlzxtPoPCaSpkNzE25qdcU25yGFGnNCac0J5zky53kuJGXtCae0J9zgmHuClWScd23qkuC8JK1MjgwZe6Ul7qXqDz55C6BCQAXfdriTiQvWvHT4LsU/JdsZ5LjiO8yVynK4um1xAk93nh0+cjy6/G3wTKk0Bad4sFxKGmsJ2CdbQKQqu6+5PtrQLjbmFxKSPGMjdSaZULviXW28wpciPNVZeL5LGhWWncA4trWNc4Fo1QXkeG2w1cjtb1WQd47lb5qVhM/fSAbqJAMlv5p93vSmo0zyRpDOPOl2bfxcHYnBVqDRqe4a2HckMdrmDHSLTusBJujXIe0UUqgNQPLTZwBkBu3habCxNkFV2w49JMeYmxUaPFPEnGZTUSg6cDsOXYeozXrpjk7QDcTqdaNt0W8I5vWD2tY92+w+iCA66tcqxjqT2uaYIIM+iWz41KLGcM+TceM8gq4/ANYSxldrw9kmGuIBaWuMHTZ3xAWI57klfB1e6rsLXbg7tcOrHcwtxyPO+8psc9wuB4Ad3bjbrBsh7tko95hKVRtMuLahJcP6thbDgedzp+EpDS55RksbL5MdcmOv9V7TqnZNSvQQtahaywoY9zSC2xHPf6ohy3iSu2Ca1TwwWtDrfDaEGtcr3JInxbJfNjjXIfFNt0a5lmdsxmwDK0Dwkj8qRvp813UBVPwni30y1tgLGbbHnb1j3omzTDAQ9nsP5dDz9Vh5UlLgdi6dFU9MvCffTKafTKHYUjPTLgpLqRTTqSumjqIxAXq77opK9oijC3M5rkBSm0HEFOUsvcSvSWjCUW+iPSpEqbSwhibx1RBkmUUpJrEwG7N6naSrL7MH/kaIhpMOMQTcblLz1CTpDUNM6tgY3Dle90OaLcx4cexhfBLRuQhmo26tjzKfRWeHaVuNaBEdFGUzMW+z6FQ0ZC0uxKfgGS33n9igK4yXDOe06RPij4gKJOlZbGrlR4aQ6XXhvaES5dwniKro0EeZ2vtdHfDnAdFhIrQ+oR7ExFvmdkpk1mOHyxpYG/gyKnhgE53S1TPODQ+XMYKYEAzZu9p6FD+O4PrU792SOZAJCpDWwkE9CugLNC2/oVSPsT70Z4nLXtvG3JB2I9t3+I/VN4p7hbPDbQ2ptG7RJ9PK5/aSoSscEfCLdURgYq2cvZC5ZeymBw6L1rgOQUWX2fI3RpFSmhMpEmFVqwkaQS5ZnVSkBodB2/fyV1Tz51XCYilVq70qpbInZlh8o5bgrMX49/IxGy9ZmNS/isbHbY2KXlpU3YT9Uqof1ryVzAO23L/AHXrGdU2Kj1IXU5mNIs0AefNQApFCkTcIckvIeDa4QWZDm5ptJMkmGxyjnK12lU7zBh5jk4aduh9yxzhIB9UNdsTs60ECR/xzW15Y2KbaXdgMLb9bSBblssXWJKVDnO1MoH1QmH1lLqNCYc0JC0NoiOrJp1RS3MCZe0KyaLURtZSTkBJEtHUZhl2SveRa038kV4fhlwAAaDeSfLkpXDGZUgNLiC602AuiulXDgIFuSb1OqyKVULY8UUisyzh9jZJABI2Ikee6nYHI2NLvMkzMyD9FYhwO+651JF5ZvyFoaxWW6qfdi46HmhfD9mr6lQue5rGeW/wRmxhVjg5m6tjzTx/SwWTowztT4Ybgjh4M94Kv+gsj7yA1r//AFBb4L0xH1pLIF6HSScsMWzJy/WxLaOw3KadfC4jW2S2s2D08Aj6LF1t/wD0/Vow+K/W0/mx34Kut+yzsTalwGuPaaBlo2HPb1CDOJsYKlRrxqDhuOVjIMcij7OCHCSfigfMMKCSsLE0pGvDmJCzHOXmgKXeuqCQYcBaOc7yLRummcR1u70S4O21tcbjzHXpCafhFw7DJtKFHUTMfjxWaWuu7lU0gH/9NEAnzWPZizTVqDo94+DitXpUVlmciMRWH97U+8U7oqTaQnrFwiGiHI8tNWlbeTA87IeWq9l2PYzB1AGTX706ahg6GlrNh135c0xqZuGPchbArnQIDJ6xdoFN2r9GDNle4fs8xb2agBtOm+oWJ6LRctdfVYnqb25yiXLHQRELLlr8nSHngilZkeTcBYhzjNOWjmTFxuI6qUODMRi3kUaDWssC8kBhtczG99gtwwoa1sBSqbwr48zk7lIBLJSaSPjDGUCyo9h3a5zT6tJH7E0FOz7+k1/11X77lBC2EJH0xwzwNgXYPDvNBhc+lSe52kSS6m2RPK97JtnZdhBrmXF7paXAeAXloA9fkES8DVQ7LcGf+3o/cAV3oBCyckJbntl/kYWRoyHP+zTD6gadRzLiWQCNMX09PfO6scHw9haZaRSHhbp0kSDb2r/nTdGuYZaXm0e9QTkrrSR5/wCyQnlyvhtjuOUEgWZSweFd3z306Do0guc1oeP7IPMBWH8d8vgD7XSG155/CFk3bNhH0sfpcZBpMczf2S54uORlp26BAUrQxaCM4KUpPkWy6l7qS4Po2riA8l7HBzHEua5pkFpNiCNwmXPKFOy5zvsZLjLe8cGi8iACZJPmLDp5ose9ZeaHp5HDujTxS3QUhlzymXvKec5R6jlEUEONXmV4uDUCSLRFlRSy+kYLRBHRFWXPAAEWiyE8tcSQi3BMVtTfTKxJ7GhPCmmKTCpOGplxSZDLHBUZCkvpht17hGwnMTSkSpFHLkx7t+qBxwcHYYj/ANKyNat25Mj7L61v/WspXpNC/wBiP98iOdVNiWv9hOMa2li2n9KifiKg/YsgWh9kdYtOJjn3Py7z8V2tV4Jf3ydp1eRI1zG4tp5qgxbd+a9c7VMm68FIi8yIXnlwbKVIriOq5c1SKjwTYJtwTCZ1HNNqx/iAfyqv+tqffK2NohY9xF/Sq/62p94rQ0D90hHW/SiuWgdnR/IVP1g+6Fn60Ds1/mqw/tt+bT+Ca1f2mLab7iDbD1yFa0syIFlSNUimsKcUayCGhmLuqssJmTpF0O4YRuVcYMtkISdMrOKa6PmvOz/KK362p99yhhTc9/pNf9bV++5QV6qPSMR9n0lwNjD/AAdg72FFg+Ej9iLMNmtroG4AGrK8Kf7Dh/lqPH7Fa4gkWXm8s3HJKvyzUhjjOCCX+FWzCfbiASgGrii07p/B5q6d0Jyk+WWenXgz7/qAH/yFI/8AbM+VSssxWhdtWJ7zF0Sf/rgf+Sos9Xo9K7wx/gy8iqTRr3ZNTc7BPgSBXf8AcplFDw6YAMqu7BXj7DXab/ygn40qf4LQ3YQOOw9RCwtYqzyNLT5qgkwBrPKiPKKM3yQklzSh+pgHzEKkJIbTvor3FJS6mXnr8kkb1I/kmmVOApxfzRXlwtvdCuCcSinLBKpqSEX2FpK1wtEDZVeGdCm1cyZSaC8wD70ohfIm+icSAomJxh2BVVjs+aRLf3Cr25yD0n1VqZEcT8gJ24YoO+zNkawapI6AinCypaX2xVmP7hzQNcvDnAXIAbAJ581mi9HovsRM/UqsjEjbsvxTW1arCYc8M0jqW6yfkglH/ZKRrxMj8xkf5irav7MjtN92Jo4pCPNc1gQEmYgDdL7Q0tIi/wBF5ymbVkSmySpP2ZNExEKYyTBUybOIlSisU4mEYvEfran3it+FGd0Cu7MamJxNWrUqtpUn1XFpA1Oc2bwOR3F+ie0GeMG3N+BPWQcoqjKQj7sxPhrjzYfk5HmVdj+BDiXVKtVvJriBG99TACVPodn9PDCo7C7uLZYXTAaORPqd+qY1Gsxzg4oWwY9s02yo0KRhxCjV3Fri0iCLH1XdCss5p0aaJYqKZhKkwouGaCpdNoEILJMBzsfymv8Arav33KY7hHHBwacJX1FusDu3TpG52RfwzkzBjqteqL99VdRaRIltRw7xwG8EQB1vyWpZBiajsQQ6pDd4PM+9bebW+m1FK+DKjpnJOT4KrsqqD+C6DDZzTWBHMHvqhuPerLM3wTKj5dWNB1ZtXSH/AGiu4xtpqO1sIj+y5qj5tidW2x5rIz+7K38j2CNRX8FZja/NRqWOumsVUsqp9aCmIYk0EbBztLqF1ekf7qP9b0Hol43qaqlMn9A/eKGls6dVjSMjP9xms9jOO0UMQ3+8Yfi0/gtLoZmeqxPs5x/dsrt6mmfk8I8ynMJO6xtdil6spGhplF40aFSrawq3E4QEkp3A4gQvMZiI96zy8U1Lgr6mDbKSiYrBh7p1Ee9JdwH5AnAuIRFluJhVOEYSJDSQFNyzBOqPlwLW2gXGrrKfzOLTs5cHmd585pGg2+XqqHN+IHVLuOwgDkPctFZl1NzDTcwFp3H0ug7iXgV7jqw8ebHGPTSSo088VpSVfIOd+Abo5+4c0+M8LnSQERcNdmxMOxR3/q2mI/xOG/uTef8AAb6Lw/DgvpzJYbkeQPNMvLg3UgKcgH4zxBqMp84LuXUBCK3TCcIvc9jtIAHi0vbqu7e07ctk5j+DqDtTalGk1xnxNaAT0IRIa/HjSjQPLpXOVpmDo27LXflqo60x94K5y/sxJrO76RTklrQfzTt4uovZF+K4Kp4WMTh26QG6KjBsRLSHjpzlW1GsxSi4LygeHTyhNSZzVwhN9gmW4cgKazECBIItImyrMyzYCzeXNZUN8nRouiULbqXSxIkCUIjMpN3K0ymvrqMEwS4dZ+SJPA0rZG5BzhqTI8QO/wAOildw17SOQJIi265xrD3cAjkPevMNWaxskiB1MCekpUE7atEnAYcMFyffyXdaqCCGHx2HWPMws+4y4oH2imzD1iQ8NJa13skmRJiI5QiHhzGgt1uqFz48QNoM3IkA/FFnjlGKkyNt8ketw5UqAuLxrBO/MTIjz9VUMyutJAY50EgwES51iHGDSmRcjn6kJnK8SXPbBh27iRYnn6XULI0giurKJwdTMOGkjkU3/CN/3hGtTLWPc4votJdcnqTuULcYZC3DhlRhIBIGk3udoPJXhtk+SFkT4KzhnLn1qziBaTfkACf2yikvp0amnd299inOEXNp0A3SQ4yXTBh0zv0k/JWTcEyodUltjcbe4qmWW6RG6nT6G6+Co1gXGGvdeZJmBA91hZBmKcGktkGDymPdPJW+Arb/AGjQ5mstYRIHMCQdjuu8zyOgXNdJDTu1pjVzEdLD5rotJ8kx9vAE43ECbbKrxFYBX2f8L1WPa+gO9pVD4WtnU0dHTyHWUGZhVLXFptH7+9aeHbJe1lJS4Kjid8uZ/hP1VIrfNqD3APDHFoB8QadNiJ8URZVK08f0oy8v1tl7wtV0955hvyJ/FFOCzGDugvJHwXeg+qsu/IS+bHukN4J7YI1vI80kRKnYzGgkXWQUs3e3YkKRTz+p+kVnT0DbtDazx7NQq4iTYhJZ1T4gdCSH+gl+QnrRNJwlFjRDTA6KwaGjZZpQztznTKKcpx87mUDLppQ5ZKkpdBZRaCnXlQsPXTmIqAiUuDadk+hUAUxzgREoMxWdtY4N580/RzoO535K+1pXRDxWwqaIJ5qPjiyxIk8lW4bMCG3N45pzDUalVwJENUdldlO2Su9sLWU2i5tRppkSCCCuBVbTEOAK7wuOZNmwT0UoHO2uEAfFeIZRPdsjXAgHmD5+5Z/iKlRxcIPh9ryC23iHhmliWPDWsD3Czy2S0jYyIPzVHhOD30JBDaoIA1Ot4RuIAvdN4sscceuS6mp+TKGNcACQQCYlG+TZEGgVHPcTAIaLGeW+ynfxFdULi46DJ0BpBby3Jud/kryjwq/umtLoe2NrjaB7tjCtmz7lUWWi4x7ZS5hmr2DSdiPW5NkF4zOX16rqFWrFHXtAPwduN1NzfLMRQqEVRaQNQMsubFWWQ5IxtasXjVL26bXc1rRD/wDDqJNucK0FjxRcnzwXdyaroEcVkeIo1w9ocacEMqkQ1rbgExeY5xzVzwdi+8e4+EEMIJBsRIAMdbDlyCKcyxTajXA6SB4DctLpHi0zaTZZ3k9ZlLHFgp6G6HNIO9o6eiJGbz42muUijj6bTXlhvjsQ+m7Xqk+vLp6KZk/EAfVAgNNvOY3ElU+cUToDot1G173VJhgZ1NMFpBnlvZAjijOF+QjfJslLGAjeSCIXuPqtrNhzGyDPiE3jceaAsi4kLCG12+0bPH0Rg6q1wnVA2mQRfZKyhKHDBuCu0Mtp1GDTAjcRuR5qQ/MSwANDXci0/vsqKlm2qq+m10llyAdxO4PJRcZxnhaFTS/VqtNuu8n3fNRHHNukgkkquQRcR4QOoAsb4j4gB+lBiOnRAFXCYmq1v5RzSPa1aoaJkbbx6Iyy7ifD1xLKjXANBANiPL6qgzd1atU7trhTpvOnURGouB2AuRCLicoumq/kiK9vI3X4nq4WkyjWMuc2BUBa5oE2JaL7eS8zrhmhjGNr0q2ioWAHUBoceUlvsu+SouJcpqNPdQNLWgtdvLucu36qDkjqtMiDpZUs4HnHLyN03HGlFTg6ZV8va1wHtB9Og2lhyz8mWENcBrY8iTUbP6VjY3MlCGZ5Zh8XRxTqeGFI02l9OoZY4uabh3KCAbHbyRBi8OK2HZT78U6lJ4qgGNL9IOls7wm8oz2j3hGrSTOoO9mTuB5b79UODlD3xu/P9+TpQUlUjMci4fxNVhq06LnUzIDhpuRvAJkriqxwdpIOqYiLz0jqjvPM0+yuYMMA2iJIAFgXGXAeU8lU5txFVfq7sM0uaNY7tsud+lYWdyndaMM+SbuuH1/0VeGMI1fJQ1csrN0gsMv9kCHSZiPCTfyTgyt2hxkiowan0y0yG2/OFtV5gr3AcS1KTQymYbfwkA6Sdy0xI2HwXWVZ+1r3l/ea3g+Nrhdx6jndFbyfgovS/IzTpvj+bf8A5HfgkuaObYlojvXb/nOJPzK9U7ZfBO9fJJy990W5Q93uQRgnXCOsjqiAlNUqQzp3aDLANMCVKxVFzmANMHmmMFVED6KdTe13OCsPyMMzzPqL6VW5nVcfvzVlkrhpDjvK74iyus98uu0TpjkPMdVGw+Ce1wA8Tefl6j4J5yUsaV8nJO7LmvUAMgxJ+XNP/wAZDZjDzAn1VPnTnHS2k0um0NuZHkvcryKu0tfUaBBmC4E+UgfihRhHbbZEuXQZscwNudRI3PXqOilYTFtAgNEeaGnPdFr+SaZi3DmfRA5ZDxoN8PmbJj6KyaQR1WfYWuSUVZViTCvGVdi2bDStHuZUjuwbbx/uuMtxv6RsrGl4tR9UL0qVTV4hF+W1+kKG65OglJOLLuvgKdSoX6dWoQQbiBPI7KJgeHWtqd44m2qGcgCQf2eilYbEFsA2spNWpaSQusi5LhMh5pluFqCKjAIuCLEEbGyj4Xh/DHxNpsc8CNRaNURe64xY1FO5YS13kp3ltrUeGUGcUadPvKZIAiQDtpNiB6ftWfYzCtafC6VrnGOQDFMBB01Gzpd1HQrGcyD6VQsfuPgfNN6VLlJhI5N0bZNwWJDQQYLejhIsmMzxrC0NYXMaDOlptN4uOarjXCYqQU4sauyHPjgm5LxfTod62trqEPlmprT7p3G5Q5xbmdPEVjUpAt1e0D1GxHu5KrzH+df6qMnIYIRlvXZn5M85R2PoscorFpMEgiI+aNaHE5q4Z9CuRrlncvAgg7XPKIF55+SBMvNz7lMldlwxm+ScWWUVwaJgi6vTc95JZEzq1OY9tiWnpPXqncnwYd3gdpL5JE7hsA3AsgHBZg+kfA5zQYkA2Pu5ohy7iLUD4gx5IJc7ZwHn1+qRy6eauuh7HnhKk+y4qFwqNBaNOzZGw3I+qFM9ollZ2nYm0IhznN2kg94xwjSY02J/OF9/JV9Sm2g5jy8Pe5upgcRAgSA8b3U4bXLRbJTXYxTw9TEMDXugj2d7+RHJW+WcONDJe4hwBNhbzCD6vE9Vz/FAEmzREXJi3wRVlWf6/DJNrXvsNx5FXzQyxjxwVxTxSfz8kXMuF6RBNJx1jYHZwO94QVXo6SRBmenTyR/isxNN1xZx5xCp8diWNqEua3xTfp+/VEw5Jrh8g8+CD5XBHw2HaWjvWkv8p23E+d0kzi67XPJa8AeqSvTZW4oiYeoiLLcz0x5JJLs0U0DwTZdM4gMK4yrOCTdJJZ+XFDb0PRk2EmHxcjdS9AgkgWB+aSSygjKnBgBznD/iVLxOJ8Bv6L1JS+yxSMxdyFLw7QSkkjTVEIsWU2tuptDHabDmkkgESVov8uqHTdRBRiqTvPL1SSV30JL6mT3UARsJjfdMU6YDY5TKSSkrF2RcXS8WqZB+RTmEppJKvkJftIvF+tmHLqbiHC28WO8HrCEsBwG3EtFWtXqPJGwgW3jVvskkiqbgvaTF/t2S6vZzhIgGoHEQDqmDcybQVXZt2c04PdPc06QGyZBcLknncfRJJSs+ReSYu3TMf4tyZ2Frlj3BxIDgWzsfVVOGoF7g1olxMAbXXqS9Bgm5YVJ90Z+SCWVx+S8r8NYjDt11GjSReHAxeLj8JUKV6kuwZHONsJlxqDpHkyuwI5LxJFYNEPGuuFwcW+N+UTzI6E8wkkpSBtuxkOvKepYpzTIN0klLIToerZrVcIc6Y28k1Uxj3N0kyPn8UklCSRLk35I6SSSkq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4870" name="AutoShape 4" descr="data:image/jpeg;base64,/9j/4AAQSkZJRgABAQAAAQABAAD/2wCEAAkGBxQTEhUUExQWFRQXFxUXFhUVGBcXFxUUFBcWFxQXFxQYHCggGBolHBUVITEhJSkrLi4uFx8zODMsNygtLisBCgoKDg0OGxAQGywkICQsLCwsLCwsLCwsLCwsLCwsLCwsLCwsLCwsLCwsLCwsLCwsLCwsLCwsLCwsLCwsLCwsLP/AABEIALcBFAMBIgACEQEDEQH/xAAcAAABBQEBAQAAAAAAAAAAAAAGAAMEBQcCAQj/xABHEAABAwIEAwUFAwYNBAMAAAABAAIRAyEEBRIxBkFRBxMiYXEygZGhsRSy0SNCUnPB8BUWJDM0Q2JjcpKi4fEIZKPDJVSC/8QAGgEAAgMBAQAAAAAAAAAAAAAAAwQBAgUABv/EACoRAAICAQQBAwMEAwAAAAAAAAABAhEDBBIhMUETImEyM1EUI3HwobHh/9oADAMBAAIRAxEAPwAZzbP8KyTRaampoAY8u7ukQSJAmXSIsVzwvxNREjEgm/hI1AC0RAMD1Wcayn8LVIKV/SQ27RpaqW6zbuM+HXYnC061DxvY0wPadUY7TGlwPKCVmuExOgkVGOgSDu0tPnIty+KsMg4sr0Gim2odEg6bctgDuEd5Hnb8USXBrqf9YCAZ3getvkkvfgjtkrQ0qm7TMhxOKJJM2Kfy7GuY4EEhavicDl32hz/s4LnxqJFg7npabAnmQFUcUcAtquZVwBpgGRUpudp8XItAbAtM7ckaOrxS9rVfyBeKcXuJORZ2ym3vXn3A3U3LuIqWIxJqlrQ/SW63btYDMSPVZpmeAr4Z/d1mlhjrII6gjdeNxoa3wkh3VDeki+YvsMsv5N0xHFlGm1rSe8cdtMW8jeeasqeKw1aldwAnWRsWnc/tXzi3HOB3PxVjgc5qCfGb2N+SpLROK7Kb4Nm1MwjSC6m9rmgSeUDrdUWM4hphzmYZprvaLvY1z2NMEnwgXsOqr+FOI2MpVW1dJaWwQ4kOeDbSItHVS8s4qptb3TKbKbC4mKYgXP8AulfS23aug9yZacPZ81zarcXDXMEw5mioA4CPCQDEX96n4V1KrAo1Q9xE6YIMe/mms6wbMThdTqbtZkUXNA1l99Eut4CBfUYCpcBhsXhWte3DlxaPE5ump0mzT5qNqkrRVPvkvyyEtKeyTHUcaHFr294JlrSd+dnD6LqtTFP+dc2mOrzA93VDcWi6yJjGlehqk/ZnQHN8TTs5h1D5JkBRRZSs40JBq7hKFBNnELxOaEtC46xorwp0tXhYuOsaXhXRauSFDLHJC5LV2QuSoJGyFyQnCFyVxI05NPT7nJp11xw2Sm3Lty5cQpJGYXi71BJTZB8+rproXKS9SefJ1GsVfZRnTqIdpPtBCrXkJ1tYqk8akqYSGRxfAcUeL3CB3bD11CfqrnKOInvdqaA1wHIxt9Vm7KyuclxYa4SeaUy6aG20hvFnbdM1jP8AKTmGAc4MacSxuumWi79Myy3M7QsPq1zJGxFiDYiORHIrdcuGIpw5rw1hg+KPAdyCATI8lxnuVYXNW1GAsbXADm1A27XDduoRqb7Qg9QeSU0uqWL2y6/0Wz4XLlGFCopeHqFLOsqqYTEVKFWNTDBI2MgEETyIKjuNlr8SXAkm0yc/GTzsnsLjiCDOyprpxlVVeNPgusruwwxHENZ7GtNRxa3YSYlW/C+f12VRD3Bh9oSYQLg3xc/BEOSYyX3IaPIT7knlwpRdIaxz3dmt42n9oourUXuw9drXPdUa1oFTQ1xHeEXjfmsgzDi6viS3vHHr6k9fwW1ZRmeHdR7l4DmOEOaRYg7ghZTxvwKcKH4nDvFTCl+wnXR1E6Q4Hds21eiX0rg+JdkZN0Xx0WnDnGFZjWAGzTtyM9Vo2HxtKu0EOAq6NRBgaj0vF7r59o40gaTspuHzIg2cRCvk0t9FlNM3Sowtiee0EHbfZcyh/s+4l8Hd1S3SAagc5wBmert+aJMRm2CJDjUaNZtDpH+mUjPE4hFN+UNylqVrQoYeqPybgTHIyR6qprUy1xadwhuLXZaElLg8cVxKS8gqoQ5cVzCec1onW8NgSecDqYTbmWDgQWuEhw2Kin2duQ2SuXFeuCbIUFzwlcly9IXBXHHDym3FduKbcQuJOXOKbe5J0Jp5VqOPZCSZKSvR1mEJJJL0x58SSSS447Dk/RxEKKvWriU6NFyTjJ7KBpvGvS3SzynbV1g807w7mtRjzUpy13XTLXRuPxhZ9QxOnkr3K+Jm03NLmElghscuYtO8ndJZNMudq7HceoTpSYddrWAbXw1DHNHjH5KqA0yZDny5w206XC4/OWWtfyWgcO9oFBjX0K3e9xVbUa8nxFveAyRG5/FZs4Fu/wDyPJX0qnGO2S66A5tu64j7nArpohRmvTwqpoCSQVOwJuLqsY9TcI64Q5rgLifJpXBQcXgk7GxnmFqmZ5bTxGHdTM6KrdL9NiQd79VjGTZs1sQAtP4WzwVAACL2g8uiw8ylGe4enG42vBhXEWUVMHXfRqcidLuTm8iPdFuSqnVIWrdt2BgU6tNvhLz3pg+F8BrJOwDhPvAWSaVraee+G5ic+HwS8PiiNjCm4TFuB3MKpCda+ESUEyYza7Ne7P8AMi6q27GMsDJAmPU3Jn5om4mxtdtBtSnRaXA3Mh47se/2tp3hYhkmNcx4c33grY+B80rup+IamzyvO3LZZWfH6bvwMr3e5FjklY4rD953YY8G4bIDt7AddkIcV8TVqL3U6RphogGoAC7UfaGo+sWT/aTjKuCNM0dVOnUa4mCS0vJlw0zYgH4HyWT4vFOeZLiVbBp973Mq8lIJ6PElQAtc7XqBaZ6G8AhFHZ/nTtYpa4YZs7Y9InYrLsM+90UZPjxQe14cARsSJv5I2bAkqSLQlu7NbzOlpqOA2tt5gFRC1VmU8V06zy2vUps8Jh0EEu3Hi2/5V59keQC0amkAhzbgg9FlzxtPoPCaSpkNzE25qdcU25yGFGnNCac0J5zky53kuJGXtCae0J9zgmHuClWScd23qkuC8JK1MjgwZe6Ul7qXqDz55C6BCQAXfdriTiQvWvHT4LsU/JdsZ5LjiO8yVynK4um1xAk93nh0+cjy6/G3wTKk0Bad4sFxKGmsJ2CdbQKQqu6+5PtrQLjbmFxKSPGMjdSaZULviXW28wpciPNVZeL5LGhWWncA4trWNc4Fo1QXkeG2w1cjtb1WQd47lb5qVhM/fSAbqJAMlv5p93vSmo0zyRpDOPOl2bfxcHYnBVqDRqe4a2HckMdrmDHSLTusBJujXIe0UUqgNQPLTZwBkBu3habCxNkFV2w49JMeYmxUaPFPEnGZTUSg6cDsOXYeozXrpjk7QDcTqdaNt0W8I5vWD2tY92+w+iCA66tcqxjqT2uaYIIM+iWz41KLGcM+TceM8gq4/ANYSxldrw9kmGuIBaWuMHTZ3xAWI57klfB1e6rsLXbg7tcOrHcwtxyPO+8psc9wuB4Ad3bjbrBsh7tko95hKVRtMuLahJcP6thbDgedzp+EpDS55RksbL5MdcmOv9V7TqnZNSvQQtahaywoY9zSC2xHPf6ohy3iSu2Ca1TwwWtDrfDaEGtcr3JInxbJfNjjXIfFNt0a5lmdsxmwDK0Dwkj8qRvp813UBVPwni30y1tgLGbbHnb1j3omzTDAQ9nsP5dDz9Vh5UlLgdi6dFU9MvCffTKafTKHYUjPTLgpLqRTTqSumjqIxAXq77opK9oijC3M5rkBSm0HEFOUsvcSvSWjCUW+iPSpEqbSwhibx1RBkmUUpJrEwG7N6naSrL7MH/kaIhpMOMQTcblLz1CTpDUNM6tgY3Dle90OaLcx4cexhfBLRuQhmo26tjzKfRWeHaVuNaBEdFGUzMW+z6FQ0ZC0uxKfgGS33n9igK4yXDOe06RPij4gKJOlZbGrlR4aQ6XXhvaES5dwniKro0EeZ2vtdHfDnAdFhIrQ+oR7ExFvmdkpk1mOHyxpYG/gyKnhgE53S1TPODQ+XMYKYEAzZu9p6FD+O4PrU792SOZAJCpDWwkE9CugLNC2/oVSPsT70Z4nLXtvG3JB2I9t3+I/VN4p7hbPDbQ2ptG7RJ9PK5/aSoSscEfCLdURgYq2cvZC5ZeymBw6L1rgOQUWX2fI3RpFSmhMpEmFVqwkaQS5ZnVSkBodB2/fyV1Tz51XCYilVq70qpbInZlh8o5bgrMX49/IxGy9ZmNS/isbHbY2KXlpU3YT9Uqof1ryVzAO23L/AHXrGdU2Kj1IXU5mNIs0AefNQApFCkTcIckvIeDa4QWZDm5ptJMkmGxyjnK12lU7zBh5jk4aduh9yxzhIB9UNdsTs60ECR/xzW15Y2KbaXdgMLb9bSBblssXWJKVDnO1MoH1QmH1lLqNCYc0JC0NoiOrJp1RS3MCZe0KyaLURtZSTkBJEtHUZhl2SveRa038kV4fhlwAAaDeSfLkpXDGZUgNLiC602AuiulXDgIFuSb1OqyKVULY8UUisyzh9jZJABI2Ikee6nYHI2NLvMkzMyD9FYhwO+651JF5ZvyFoaxWW6qfdi46HmhfD9mr6lQue5rGeW/wRmxhVjg5m6tjzTx/SwWTowztT4Ybgjh4M94Kv+gsj7yA1r//AFBb4L0xH1pLIF6HSScsMWzJy/WxLaOw3KadfC4jW2S2s2D08Aj6LF1t/wD0/Vow+K/W0/mx34Kut+yzsTalwGuPaaBlo2HPb1CDOJsYKlRrxqDhuOVjIMcij7OCHCSfigfMMKCSsLE0pGvDmJCzHOXmgKXeuqCQYcBaOc7yLRummcR1u70S4O21tcbjzHXpCafhFw7DJtKFHUTMfjxWaWuu7lU0gH/9NEAnzWPZizTVqDo94+DitXpUVlmciMRWH97U+8U7oqTaQnrFwiGiHI8tNWlbeTA87IeWq9l2PYzB1AGTX706ahg6GlrNh135c0xqZuGPchbArnQIDJ6xdoFN2r9GDNle4fs8xb2agBtOm+oWJ6LRctdfVYnqb25yiXLHQRELLlr8nSHngilZkeTcBYhzjNOWjmTFxuI6qUODMRi3kUaDWssC8kBhtczG99gtwwoa1sBSqbwr48zk7lIBLJSaSPjDGUCyo9h3a5zT6tJH7E0FOz7+k1/11X77lBC2EJH0xwzwNgXYPDvNBhc+lSe52kSS6m2RPK97JtnZdhBrmXF7paXAeAXloA9fkES8DVQ7LcGf+3o/cAV3oBCyckJbntl/kYWRoyHP+zTD6gadRzLiWQCNMX09PfO6scHw9haZaRSHhbp0kSDb2r/nTdGuYZaXm0e9QTkrrSR5/wCyQnlyvhtjuOUEgWZSweFd3z306Do0guc1oeP7IPMBWH8d8vgD7XSG155/CFk3bNhH0sfpcZBpMczf2S54uORlp26BAUrQxaCM4KUpPkWy6l7qS4Po2riA8l7HBzHEua5pkFpNiCNwmXPKFOy5zvsZLjLe8cGi8iACZJPmLDp5ose9ZeaHp5HDujTxS3QUhlzymXvKec5R6jlEUEONXmV4uDUCSLRFlRSy+kYLRBHRFWXPAAEWiyE8tcSQi3BMVtTfTKxJ7GhPCmmKTCpOGplxSZDLHBUZCkvpht17hGwnMTSkSpFHLkx7t+qBxwcHYYj/ANKyNat25Mj7L61v/WspXpNC/wBiP98iOdVNiWv9hOMa2li2n9KifiKg/YsgWh9kdYtOJjn3Py7z8V2tV4Jf3ydp1eRI1zG4tp5qgxbd+a9c7VMm68FIi8yIXnlwbKVIriOq5c1SKjwTYJtwTCZ1HNNqx/iAfyqv+tqffK2NohY9xF/Sq/62p94rQ0D90hHW/SiuWgdnR/IVP1g+6Fn60Ds1/mqw/tt+bT+Ca1f2mLab7iDbD1yFa0syIFlSNUimsKcUayCGhmLuqssJmTpF0O4YRuVcYMtkISdMrOKa6PmvOz/KK362p99yhhTc9/pNf9bV++5QV6qPSMR9n0lwNjD/AAdg72FFg+Ej9iLMNmtroG4AGrK8Kf7Dh/lqPH7Fa4gkWXm8s3HJKvyzUhjjOCCX+FWzCfbiASgGrii07p/B5q6d0Jyk+WWenXgz7/qAH/yFI/8AbM+VSssxWhdtWJ7zF0Sf/rgf+Sos9Xo9K7wx/gy8iqTRr3ZNTc7BPgSBXf8AcplFDw6YAMqu7BXj7DXab/ygn40qf4LQ3YQOOw9RCwtYqzyNLT5qgkwBrPKiPKKM3yQklzSh+pgHzEKkJIbTvor3FJS6mXnr8kkb1I/kmmVOApxfzRXlwtvdCuCcSinLBKpqSEX2FpK1wtEDZVeGdCm1cyZSaC8wD70ohfIm+icSAomJxh2BVVjs+aRLf3Cr25yD0n1VqZEcT8gJ24YoO+zNkawapI6AinCypaX2xVmP7hzQNcvDnAXIAbAJ581mi9HovsRM/UqsjEjbsvxTW1arCYc8M0jqW6yfkglH/ZKRrxMj8xkf5irav7MjtN92Jo4pCPNc1gQEmYgDdL7Q0tIi/wBF5ymbVkSmySpP2ZNExEKYyTBUybOIlSisU4mEYvEfran3it+FGd0Cu7MamJxNWrUqtpUn1XFpA1Oc2bwOR3F+ie0GeMG3N+BPWQcoqjKQj7sxPhrjzYfk5HmVdj+BDiXVKtVvJriBG99TACVPodn9PDCo7C7uLZYXTAaORPqd+qY1Gsxzg4oWwY9s02yo0KRhxCjV3Fri0iCLH1XdCss5p0aaJYqKZhKkwouGaCpdNoEILJMBzsfymv8Arav33KY7hHHBwacJX1FusDu3TpG52RfwzkzBjqteqL99VdRaRIltRw7xwG8EQB1vyWpZBiajsQQ6pDd4PM+9bebW+m1FK+DKjpnJOT4KrsqqD+C6DDZzTWBHMHvqhuPerLM3wTKj5dWNB1ZtXSH/AGiu4xtpqO1sIj+y5qj5tidW2x5rIz+7K38j2CNRX8FZja/NRqWOumsVUsqp9aCmIYk0EbBztLqF1ekf7qP9b0Hol43qaqlMn9A/eKGls6dVjSMjP9xms9jOO0UMQ3+8Yfi0/gtLoZmeqxPs5x/dsrt6mmfk8I8ynMJO6xtdil6spGhplF40aFSrawq3E4QEkp3A4gQvMZiI96zy8U1Lgr6mDbKSiYrBh7p1Ee9JdwH5AnAuIRFluJhVOEYSJDSQFNyzBOqPlwLW2gXGrrKfzOLTs5cHmd585pGg2+XqqHN+IHVLuOwgDkPctFZl1NzDTcwFp3H0ug7iXgV7jqw8ebHGPTSSo088VpSVfIOd+Abo5+4c0+M8LnSQERcNdmxMOxR3/q2mI/xOG/uTef8AAb6Lw/DgvpzJYbkeQPNMvLg3UgKcgH4zxBqMp84LuXUBCK3TCcIvc9jtIAHi0vbqu7e07ctk5j+DqDtTalGk1xnxNaAT0IRIa/HjSjQPLpXOVpmDo27LXflqo60x94K5y/sxJrO76RTklrQfzTt4uovZF+K4Kp4WMTh26QG6KjBsRLSHjpzlW1GsxSi4LygeHTyhNSZzVwhN9gmW4cgKazECBIItImyrMyzYCzeXNZUN8nRouiULbqXSxIkCUIjMpN3K0ymvrqMEwS4dZ+SJPA0rZG5BzhqTI8QO/wAOildw17SOQJIi265xrD3cAjkPevMNWaxskiB1MCekpUE7atEnAYcMFyffyXdaqCCGHx2HWPMws+4y4oH2imzD1iQ8NJa13skmRJiI5QiHhzGgt1uqFz48QNoM3IkA/FFnjlGKkyNt8ketw5UqAuLxrBO/MTIjz9VUMyutJAY50EgwES51iHGDSmRcjn6kJnK8SXPbBh27iRYnn6XULI0giurKJwdTMOGkjkU3/CN/3hGtTLWPc4votJdcnqTuULcYZC3DhlRhIBIGk3udoPJXhtk+SFkT4KzhnLn1qziBaTfkACf2yikvp0amnd299inOEXNp0A3SQ4yXTBh0zv0k/JWTcEyodUltjcbe4qmWW6RG6nT6G6+Co1gXGGvdeZJmBA91hZBmKcGktkGDymPdPJW+Arb/AGjQ5mstYRIHMCQdjuu8zyOgXNdJDTu1pjVzEdLD5rotJ8kx9vAE43ECbbKrxFYBX2f8L1WPa+gO9pVD4WtnU0dHTyHWUGZhVLXFptH7+9aeHbJe1lJS4Kjid8uZ/hP1VIrfNqD3APDHFoB8QadNiJ8URZVK08f0oy8v1tl7wtV0955hvyJ/FFOCzGDugvJHwXeg+qsu/IS+bHukN4J7YI1vI80kRKnYzGgkXWQUs3e3YkKRTz+p+kVnT0DbtDazx7NQq4iTYhJZ1T4gdCSH+gl+QnrRNJwlFjRDTA6KwaGjZZpQztznTKKcpx87mUDLppQ5ZKkpdBZRaCnXlQsPXTmIqAiUuDadk+hUAUxzgREoMxWdtY4N580/RzoO535K+1pXRDxWwqaIJ5qPjiyxIk8lW4bMCG3N45pzDUalVwJENUdldlO2Su9sLWU2i5tRppkSCCCuBVbTEOAK7wuOZNmwT0UoHO2uEAfFeIZRPdsjXAgHmD5+5Z/iKlRxcIPh9ryC23iHhmliWPDWsD3Czy2S0jYyIPzVHhOD30JBDaoIA1Ot4RuIAvdN4sscceuS6mp+TKGNcACQQCYlG+TZEGgVHPcTAIaLGeW+ynfxFdULi46DJ0BpBby3Jud/kryjwq/umtLoe2NrjaB7tjCtmz7lUWWi4x7ZS5hmr2DSdiPW5NkF4zOX16rqFWrFHXtAPwduN1NzfLMRQqEVRaQNQMsubFWWQ5IxtasXjVL26bXc1rRD/wDDqJNucK0FjxRcnzwXdyaroEcVkeIo1w9ocacEMqkQ1rbgExeY5xzVzwdi+8e4+EEMIJBsRIAMdbDlyCKcyxTajXA6SB4DctLpHi0zaTZZ3k9ZlLHFgp6G6HNIO9o6eiJGbz42muUijj6bTXlhvjsQ+m7Xqk+vLp6KZk/EAfVAgNNvOY3ElU+cUToDot1G173VJhgZ1NMFpBnlvZAjijOF+QjfJslLGAjeSCIXuPqtrNhzGyDPiE3jceaAsi4kLCG12+0bPH0Rg6q1wnVA2mQRfZKyhKHDBuCu0Mtp1GDTAjcRuR5qQ/MSwANDXci0/vsqKlm2qq+m10llyAdxO4PJRcZxnhaFTS/VqtNuu8n3fNRHHNukgkkquQRcR4QOoAsb4j4gB+lBiOnRAFXCYmq1v5RzSPa1aoaJkbbx6Iyy7ifD1xLKjXANBANiPL6qgzd1atU7trhTpvOnURGouB2AuRCLicoumq/kiK9vI3X4nq4WkyjWMuc2BUBa5oE2JaL7eS8zrhmhjGNr0q2ioWAHUBoceUlvsu+SouJcpqNPdQNLWgtdvLucu36qDkjqtMiDpZUs4HnHLyN03HGlFTg6ZV8va1wHtB9Og2lhyz8mWENcBrY8iTUbP6VjY3MlCGZ5Zh8XRxTqeGFI02l9OoZY4uabh3KCAbHbyRBi8OK2HZT78U6lJ4qgGNL9IOls7wm8oz2j3hGrSTOoO9mTuB5b79UODlD3xu/P9+TpQUlUjMci4fxNVhq06LnUzIDhpuRvAJkriqxwdpIOqYiLz0jqjvPM0+yuYMMA2iJIAFgXGXAeU8lU5txFVfq7sM0uaNY7tsud+lYWdyndaMM+SbuuH1/0VeGMI1fJQ1csrN0gsMv9kCHSZiPCTfyTgyt2hxkiowan0y0yG2/OFtV5gr3AcS1KTQymYbfwkA6Sdy0xI2HwXWVZ+1r3l/ea3g+Nrhdx6jndFbyfgovS/IzTpvj+bf8A5HfgkuaObYlojvXb/nOJPzK9U7ZfBO9fJJy990W5Q93uQRgnXCOsjqiAlNUqQzp3aDLANMCVKxVFzmANMHmmMFVED6KdTe13OCsPyMMzzPqL6VW5nVcfvzVlkrhpDjvK74iyus98uu0TpjkPMdVGw+Ce1wA8Tefl6j4J5yUsaV8nJO7LmvUAMgxJ+XNP/wAZDZjDzAn1VPnTnHS2k0um0NuZHkvcryKu0tfUaBBmC4E+UgfihRhHbbZEuXQZscwNudRI3PXqOilYTFtAgNEeaGnPdFr+SaZi3DmfRA5ZDxoN8PmbJj6KyaQR1WfYWuSUVZViTCvGVdi2bDStHuZUjuwbbx/uuMtxv6RsrGl4tR9UL0qVTV4hF+W1+kKG65OglJOLLuvgKdSoX6dWoQQbiBPI7KJgeHWtqd44m2qGcgCQf2eilYbEFsA2spNWpaSQusi5LhMh5pluFqCKjAIuCLEEbGyj4Xh/DHxNpsc8CNRaNURe64xY1FO5YS13kp3ltrUeGUGcUadPvKZIAiQDtpNiB6ftWfYzCtafC6VrnGOQDFMBB01Gzpd1HQrGcyD6VQsfuPgfNN6VLlJhI5N0bZNwWJDQQYLejhIsmMzxrC0NYXMaDOlptN4uOarjXCYqQU4sauyHPjgm5LxfTod62trqEPlmprT7p3G5Q5xbmdPEVjUpAt1e0D1GxHu5KrzH+df6qMnIYIRlvXZn5M85R2PoscorFpMEgiI+aNaHE5q4Z9CuRrlncvAgg7XPKIF55+SBMvNz7lMldlwxm+ScWWUVwaJgi6vTc95JZEzq1OY9tiWnpPXqncnwYd3gdpL5JE7hsA3AsgHBZg+kfA5zQYkA2Pu5ohy7iLUD4gx5IJc7ZwHn1+qRy6eauuh7HnhKk+y4qFwqNBaNOzZGw3I+qFM9ollZ2nYm0IhznN2kg94xwjSY02J/OF9/JV9Sm2g5jy8Pe5upgcRAgSA8b3U4bXLRbJTXYxTw9TEMDXugj2d7+RHJW+WcONDJe4hwBNhbzCD6vE9Vz/FAEmzREXJi3wRVlWf6/DJNrXvsNx5FXzQyxjxwVxTxSfz8kXMuF6RBNJx1jYHZwO94QVXo6SRBmenTyR/isxNN1xZx5xCp8diWNqEua3xTfp+/VEw5Jrh8g8+CD5XBHw2HaWjvWkv8p23E+d0kzi67XPJa8AeqSvTZW4oiYeoiLLcz0x5JJLs0U0DwTZdM4gMK4yrOCTdJJZ+XFDb0PRk2EmHxcjdS9AgkgWB+aSSygjKnBgBznD/iVLxOJ8Bv6L1JS+yxSMxdyFLw7QSkkjTVEIsWU2tuptDHabDmkkgESVov8uqHTdRBRiqTvPL1SSV30JL6mT3UARsJjfdMU6YDY5TKSSkrF2RcXS8WqZB+RTmEppJKvkJftIvF+tmHLqbiHC28WO8HrCEsBwG3EtFWtXqPJGwgW3jVvskkiqbgvaTF/t2S6vZzhIgGoHEQDqmDcybQVXZt2c04PdPc06QGyZBcLknncfRJJSs+ReSYu3TMf4tyZ2Frlj3BxIDgWzsfVVOGoF7g1olxMAbXXqS9Bgm5YVJ90Z+SCWVx+S8r8NYjDt11GjSReHAxeLj8JUKV6kuwZHONsJlxqDpHkyuwI5LxJFYNEPGuuFwcW+N+UTzI6E8wkkpSBtuxkOvKepYpzTIN0klLIToerZrVcIc6Y28k1Uxj3N0kyPn8UklCSRLk35I6SSSkqf/Z"/>
          <p:cNvSpPr>
            <a:spLocks noChangeAspect="1" noChangeArrowheads="1"/>
          </p:cNvSpPr>
          <p:nvPr/>
        </p:nvSpPr>
        <p:spPr bwMode="auto">
          <a:xfrm>
            <a:off x="21590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4871" name="AutoShape 6" descr="data:image/jpeg;base64,/9j/4AAQSkZJRgABAQAAAQABAAD/2wCEAAkGBxQTEhUUExQWFRQXFxUXFhUVGBcXFxUUFBcWFxQXFxQYHCggGBolHBUVITEhJSkrLi4uFx8zODMsNygtLisBCgoKDg0OGxAQGywkICQsLCwsLCwsLCwsLCwsLCwsLCwsLCwsLCwsLCwsLCwsLCwsLCwsLCwsLCwsLCwsLCwsLP/AABEIALcBFAMBIgACEQEDEQH/xAAcAAABBQEBAQAAAAAAAAAAAAAGAAMEBQcCAQj/xABHEAABAwIEAwUFAwYNBAMAAAABAAIRAyEEBRIxBkFRBxMiYXEygZGhsRSy0SNCUnPB8BUWJDM0Q2JjcpKi4fEIZKPDJVSC/8QAGgEAAgMBAQAAAAAAAAAAAAAAAwQBAgUABv/EACoRAAICAQQBAwMEAwAAAAAAAAABAhEDBBIhMUETImEyM1EUI3HwobHh/9oADAMBAAIRAxEAPwAZzbP8KyTRaampoAY8u7ukQSJAmXSIsVzwvxNREjEgm/hI1AC0RAMD1Wcayn8LVIKV/SQ27RpaqW6zbuM+HXYnC061DxvY0wPadUY7TGlwPKCVmuExOgkVGOgSDu0tPnIty+KsMg4sr0Gim2odEg6bctgDuEd5Hnb8USXBrqf9YCAZ3getvkkvfgjtkrQ0qm7TMhxOKJJM2Kfy7GuY4EEhavicDl32hz/s4LnxqJFg7npabAnmQFUcUcAtquZVwBpgGRUpudp8XItAbAtM7ckaOrxS9rVfyBeKcXuJORZ2ym3vXn3A3U3LuIqWIxJqlrQ/SW63btYDMSPVZpmeAr4Z/d1mlhjrII6gjdeNxoa3wkh3VDeki+YvsMsv5N0xHFlGm1rSe8cdtMW8jeeasqeKw1aldwAnWRsWnc/tXzi3HOB3PxVjgc5qCfGb2N+SpLROK7Kb4Nm1MwjSC6m9rmgSeUDrdUWM4hphzmYZprvaLvY1z2NMEnwgXsOqr+FOI2MpVW1dJaWwQ4kOeDbSItHVS8s4qptb3TKbKbC4mKYgXP8AulfS23aug9yZacPZ81zarcXDXMEw5mioA4CPCQDEX96n4V1KrAo1Q9xE6YIMe/mms6wbMThdTqbtZkUXNA1l99Eut4CBfUYCpcBhsXhWte3DlxaPE5ump0mzT5qNqkrRVPvkvyyEtKeyTHUcaHFr294JlrSd+dnD6LqtTFP+dc2mOrzA93VDcWi6yJjGlehqk/ZnQHN8TTs5h1D5JkBRRZSs40JBq7hKFBNnELxOaEtC46xorwp0tXhYuOsaXhXRauSFDLHJC5LV2QuSoJGyFyQnCFyVxI05NPT7nJp11xw2Sm3Lty5cQpJGYXi71BJTZB8+rproXKS9SefJ1GsVfZRnTqIdpPtBCrXkJ1tYqk8akqYSGRxfAcUeL3CB3bD11CfqrnKOInvdqaA1wHIxt9Vm7KyuclxYa4SeaUy6aG20hvFnbdM1jP8AKTmGAc4MacSxuumWi79Myy3M7QsPq1zJGxFiDYiORHIrdcuGIpw5rw1hg+KPAdyCATI8lxnuVYXNW1GAsbXADm1A27XDduoRqb7Qg9QeSU0uqWL2y6/0Wz4XLlGFCopeHqFLOsqqYTEVKFWNTDBI2MgEETyIKjuNlr8SXAkm0yc/GTzsnsLjiCDOyprpxlVVeNPgusruwwxHENZ7GtNRxa3YSYlW/C+f12VRD3Bh9oSYQLg3xc/BEOSYyX3IaPIT7knlwpRdIaxz3dmt42n9oourUXuw9drXPdUa1oFTQ1xHeEXjfmsgzDi6viS3vHHr6k9fwW1ZRmeHdR7l4DmOEOaRYg7ghZTxvwKcKH4nDvFTCl+wnXR1E6Q4Hds21eiX0rg+JdkZN0Xx0WnDnGFZjWAGzTtyM9Vo2HxtKu0EOAq6NRBgaj0vF7r59o40gaTspuHzIg2cRCvk0t9FlNM3Sowtiee0EHbfZcyh/s+4l8Hd1S3SAagc5wBmert+aJMRm2CJDjUaNZtDpH+mUjPE4hFN+UNylqVrQoYeqPybgTHIyR6qprUy1xadwhuLXZaElLg8cVxKS8gqoQ5cVzCec1onW8NgSecDqYTbmWDgQWuEhw2Kin2duQ2SuXFeuCbIUFzwlcly9IXBXHHDym3FduKbcQuJOXOKbe5J0Jp5VqOPZCSZKSvR1mEJJJL0x58SSSS447Dk/RxEKKvWriU6NFyTjJ7KBpvGvS3SzynbV1g807w7mtRjzUpy13XTLXRuPxhZ9QxOnkr3K+Jm03NLmElghscuYtO8ndJZNMudq7HceoTpSYddrWAbXw1DHNHjH5KqA0yZDny5w206XC4/OWWtfyWgcO9oFBjX0K3e9xVbUa8nxFveAyRG5/FZs4Fu/wDyPJX0qnGO2S66A5tu64j7nArpohRmvTwqpoCSQVOwJuLqsY9TcI64Q5rgLifJpXBQcXgk7GxnmFqmZ5bTxGHdTM6KrdL9NiQd79VjGTZs1sQAtP4WzwVAACL2g8uiw8ylGe4enG42vBhXEWUVMHXfRqcidLuTm8iPdFuSqnVIWrdt2BgU6tNvhLz3pg+F8BrJOwDhPvAWSaVraee+G5ic+HwS8PiiNjCm4TFuB3MKpCda+ESUEyYza7Ne7P8AMi6q27GMsDJAmPU3Jn5om4mxtdtBtSnRaXA3Mh47se/2tp3hYhkmNcx4c33grY+B80rup+IamzyvO3LZZWfH6bvwMr3e5FjklY4rD953YY8G4bIDt7AddkIcV8TVqL3U6RphogGoAC7UfaGo+sWT/aTjKuCNM0dVOnUa4mCS0vJlw0zYgH4HyWT4vFOeZLiVbBp973Mq8lIJ6PElQAtc7XqBaZ6G8AhFHZ/nTtYpa4YZs7Y9InYrLsM+90UZPjxQe14cARsSJv5I2bAkqSLQlu7NbzOlpqOA2tt5gFRC1VmU8V06zy2vUps8Jh0EEu3Hi2/5V59keQC0amkAhzbgg9FlzxtPoPCaSpkNzE25qdcU25yGFGnNCac0J5zky53kuJGXtCae0J9zgmHuClWScd23qkuC8JK1MjgwZe6Ul7qXqDz55C6BCQAXfdriTiQvWvHT4LsU/JdsZ5LjiO8yVynK4um1xAk93nh0+cjy6/G3wTKk0Bad4sFxKGmsJ2CdbQKQqu6+5PtrQLjbmFxKSPGMjdSaZULviXW28wpciPNVZeL5LGhWWncA4trWNc4Fo1QXkeG2w1cjtb1WQd47lb5qVhM/fSAbqJAMlv5p93vSmo0zyRpDOPOl2bfxcHYnBVqDRqe4a2HckMdrmDHSLTusBJujXIe0UUqgNQPLTZwBkBu3habCxNkFV2w49JMeYmxUaPFPEnGZTUSg6cDsOXYeozXrpjk7QDcTqdaNt0W8I5vWD2tY92+w+iCA66tcqxjqT2uaYIIM+iWz41KLGcM+TceM8gq4/ANYSxldrw9kmGuIBaWuMHTZ3xAWI57klfB1e6rsLXbg7tcOrHcwtxyPO+8psc9wuB4Ad3bjbrBsh7tko95hKVRtMuLahJcP6thbDgedzp+EpDS55RksbL5MdcmOv9V7TqnZNSvQQtahaywoY9zSC2xHPf6ohy3iSu2Ca1TwwWtDrfDaEGtcr3JInxbJfNjjXIfFNt0a5lmdsxmwDK0Dwkj8qRvp813UBVPwni30y1tgLGbbHnb1j3omzTDAQ9nsP5dDz9Vh5UlLgdi6dFU9MvCffTKafTKHYUjPTLgpLqRTTqSumjqIxAXq77opK9oijC3M5rkBSm0HEFOUsvcSvSWjCUW+iPSpEqbSwhibx1RBkmUUpJrEwG7N6naSrL7MH/kaIhpMOMQTcblLz1CTpDUNM6tgY3Dle90OaLcx4cexhfBLRuQhmo26tjzKfRWeHaVuNaBEdFGUzMW+z6FQ0ZC0uxKfgGS33n9igK4yXDOe06RPij4gKJOlZbGrlR4aQ6XXhvaES5dwniKro0EeZ2vtdHfDnAdFhIrQ+oR7ExFvmdkpk1mOHyxpYG/gyKnhgE53S1TPODQ+XMYKYEAzZu9p6FD+O4PrU792SOZAJCpDWwkE9CugLNC2/oVSPsT70Z4nLXtvG3JB2I9t3+I/VN4p7hbPDbQ2ptG7RJ9PK5/aSoSscEfCLdURgYq2cvZC5ZeymBw6L1rgOQUWX2fI3RpFSmhMpEmFVqwkaQS5ZnVSkBodB2/fyV1Tz51XCYilVq70qpbInZlh8o5bgrMX49/IxGy9ZmNS/isbHbY2KXlpU3YT9Uqof1ryVzAO23L/AHXrGdU2Kj1IXU5mNIs0AefNQApFCkTcIckvIeDa4QWZDm5ptJMkmGxyjnK12lU7zBh5jk4aduh9yxzhIB9UNdsTs60ECR/xzW15Y2KbaXdgMLb9bSBblssXWJKVDnO1MoH1QmH1lLqNCYc0JC0NoiOrJp1RS3MCZe0KyaLURtZSTkBJEtHUZhl2SveRa038kV4fhlwAAaDeSfLkpXDGZUgNLiC602AuiulXDgIFuSb1OqyKVULY8UUisyzh9jZJABI2Ikee6nYHI2NLvMkzMyD9FYhwO+651JF5ZvyFoaxWW6qfdi46HmhfD9mr6lQue5rGeW/wRmxhVjg5m6tjzTx/SwWTowztT4Ybgjh4M94Kv+gsj7yA1r//AFBb4L0xH1pLIF6HSScsMWzJy/WxLaOw3KadfC4jW2S2s2D08Aj6LF1t/wD0/Vow+K/W0/mx34Kut+yzsTalwGuPaaBlo2HPb1CDOJsYKlRrxqDhuOVjIMcij7OCHCSfigfMMKCSsLE0pGvDmJCzHOXmgKXeuqCQYcBaOc7yLRummcR1u70S4O21tcbjzHXpCafhFw7DJtKFHUTMfjxWaWuu7lU0gH/9NEAnzWPZizTVqDo94+DitXpUVlmciMRWH97U+8U7oqTaQnrFwiGiHI8tNWlbeTA87IeWq9l2PYzB1AGTX706ahg6GlrNh135c0xqZuGPchbArnQIDJ6xdoFN2r9GDNle4fs8xb2agBtOm+oWJ6LRctdfVYnqb25yiXLHQRELLlr8nSHngilZkeTcBYhzjNOWjmTFxuI6qUODMRi3kUaDWssC8kBhtczG99gtwwoa1sBSqbwr48zk7lIBLJSaSPjDGUCyo9h3a5zT6tJH7E0FOz7+k1/11X77lBC2EJH0xwzwNgXYPDvNBhc+lSe52kSS6m2RPK97JtnZdhBrmXF7paXAeAXloA9fkES8DVQ7LcGf+3o/cAV3oBCyckJbntl/kYWRoyHP+zTD6gadRzLiWQCNMX09PfO6scHw9haZaRSHhbp0kSDb2r/nTdGuYZaXm0e9QTkrrSR5/wCyQnlyvhtjuOUEgWZSweFd3z306Do0guc1oeP7IPMBWH8d8vgD7XSG155/CFk3bNhH0sfpcZBpMczf2S54uORlp26BAUrQxaCM4KUpPkWy6l7qS4Po2riA8l7HBzHEua5pkFpNiCNwmXPKFOy5zvsZLjLe8cGi8iACZJPmLDp5ose9ZeaHp5HDujTxS3QUhlzymXvKec5R6jlEUEONXmV4uDUCSLRFlRSy+kYLRBHRFWXPAAEWiyE8tcSQi3BMVtTfTKxJ7GhPCmmKTCpOGplxSZDLHBUZCkvpht17hGwnMTSkSpFHLkx7t+qBxwcHYYj/ANKyNat25Mj7L61v/WspXpNC/wBiP98iOdVNiWv9hOMa2li2n9KifiKg/YsgWh9kdYtOJjn3Py7z8V2tV4Jf3ydp1eRI1zG4tp5qgxbd+a9c7VMm68FIi8yIXnlwbKVIriOq5c1SKjwTYJtwTCZ1HNNqx/iAfyqv+tqffK2NohY9xF/Sq/62p94rQ0D90hHW/SiuWgdnR/IVP1g+6Fn60Ds1/mqw/tt+bT+Ca1f2mLab7iDbD1yFa0syIFlSNUimsKcUayCGhmLuqssJmTpF0O4YRuVcYMtkISdMrOKa6PmvOz/KK362p99yhhTc9/pNf9bV++5QV6qPSMR9n0lwNjD/AAdg72FFg+Ej9iLMNmtroG4AGrK8Kf7Dh/lqPH7Fa4gkWXm8s3HJKvyzUhjjOCCX+FWzCfbiASgGrii07p/B5q6d0Jyk+WWenXgz7/qAH/yFI/8AbM+VSssxWhdtWJ7zF0Sf/rgf+Sos9Xo9K7wx/gy8iqTRr3ZNTc7BPgSBXf8AcplFDw6YAMqu7BXj7DXab/ygn40qf4LQ3YQOOw9RCwtYqzyNLT5qgkwBrPKiPKKM3yQklzSh+pgHzEKkJIbTvor3FJS6mXnr8kkb1I/kmmVOApxfzRXlwtvdCuCcSinLBKpqSEX2FpK1wtEDZVeGdCm1cyZSaC8wD70ohfIm+icSAomJxh2BVVjs+aRLf3Cr25yD0n1VqZEcT8gJ24YoO+zNkawapI6AinCypaX2xVmP7hzQNcvDnAXIAbAJ581mi9HovsRM/UqsjEjbsvxTW1arCYc8M0jqW6yfkglH/ZKRrxMj8xkf5irav7MjtN92Jo4pCPNc1gQEmYgDdL7Q0tIi/wBF5ymbVkSmySpP2ZNExEKYyTBUybOIlSisU4mEYvEfran3it+FGd0Cu7MamJxNWrUqtpUn1XFpA1Oc2bwOR3F+ie0GeMG3N+BPWQcoqjKQj7sxPhrjzYfk5HmVdj+BDiXVKtVvJriBG99TACVPodn9PDCo7C7uLZYXTAaORPqd+qY1Gsxzg4oWwY9s02yo0KRhxCjV3Fri0iCLH1XdCss5p0aaJYqKZhKkwouGaCpdNoEILJMBzsfymv8Arav33KY7hHHBwacJX1FusDu3TpG52RfwzkzBjqteqL99VdRaRIltRw7xwG8EQB1vyWpZBiajsQQ6pDd4PM+9bebW+m1FK+DKjpnJOT4KrsqqD+C6DDZzTWBHMHvqhuPerLM3wTKj5dWNB1ZtXSH/AGiu4xtpqO1sIj+y5qj5tidW2x5rIz+7K38j2CNRX8FZja/NRqWOumsVUsqp9aCmIYk0EbBztLqF1ekf7qP9b0Hol43qaqlMn9A/eKGls6dVjSMjP9xms9jOO0UMQ3+8Yfi0/gtLoZmeqxPs5x/dsrt6mmfk8I8ynMJO6xtdil6spGhplF40aFSrawq3E4QEkp3A4gQvMZiI96zy8U1Lgr6mDbKSiYrBh7p1Ee9JdwH5AnAuIRFluJhVOEYSJDSQFNyzBOqPlwLW2gXGrrKfzOLTs5cHmd585pGg2+XqqHN+IHVLuOwgDkPctFZl1NzDTcwFp3H0ug7iXgV7jqw8ebHGPTSSo088VpSVfIOd+Abo5+4c0+M8LnSQERcNdmxMOxR3/q2mI/xOG/uTef8AAb6Lw/DgvpzJYbkeQPNMvLg3UgKcgH4zxBqMp84LuXUBCK3TCcIvc9jtIAHi0vbqu7e07ctk5j+DqDtTalGk1xnxNaAT0IRIa/HjSjQPLpXOVpmDo27LXflqo60x94K5y/sxJrO76RTklrQfzTt4uovZF+K4Kp4WMTh26QG6KjBsRLSHjpzlW1GsxSi4LygeHTyhNSZzVwhN9gmW4cgKazECBIItImyrMyzYCzeXNZUN8nRouiULbqXSxIkCUIjMpN3K0ymvrqMEwS4dZ+SJPA0rZG5BzhqTI8QO/wAOildw17SOQJIi265xrD3cAjkPevMNWaxskiB1MCekpUE7atEnAYcMFyffyXdaqCCGHx2HWPMws+4y4oH2imzD1iQ8NJa13skmRJiI5QiHhzGgt1uqFz48QNoM3IkA/FFnjlGKkyNt8ketw5UqAuLxrBO/MTIjz9VUMyutJAY50EgwES51iHGDSmRcjn6kJnK8SXPbBh27iRYnn6XULI0giurKJwdTMOGkjkU3/CN/3hGtTLWPc4votJdcnqTuULcYZC3DhlRhIBIGk3udoPJXhtk+SFkT4KzhnLn1qziBaTfkACf2yikvp0amnd299inOEXNp0A3SQ4yXTBh0zv0k/JWTcEyodUltjcbe4qmWW6RG6nT6G6+Co1gXGGvdeZJmBA91hZBmKcGktkGDymPdPJW+Arb/AGjQ5mstYRIHMCQdjuu8zyOgXNdJDTu1pjVzEdLD5rotJ8kx9vAE43ECbbKrxFYBX2f8L1WPa+gO9pVD4WtnU0dHTyHWUGZhVLXFptH7+9aeHbJe1lJS4Kjid8uZ/hP1VIrfNqD3APDHFoB8QadNiJ8URZVK08f0oy8v1tl7wtV0955hvyJ/FFOCzGDugvJHwXeg+qsu/IS+bHukN4J7YI1vI80kRKnYzGgkXWQUs3e3YkKRTz+p+kVnT0DbtDazx7NQq4iTYhJZ1T4gdCSH+gl+QnrRNJwlFjRDTA6KwaGjZZpQztznTKKcpx87mUDLppQ5ZKkpdBZRaCnXlQsPXTmIqAiUuDadk+hUAUxzgREoMxWdtY4N580/RzoO535K+1pXRDxWwqaIJ5qPjiyxIk8lW4bMCG3N45pzDUalVwJENUdldlO2Su9sLWU2i5tRppkSCCCuBVbTEOAK7wuOZNmwT0UoHO2uEAfFeIZRPdsjXAgHmD5+5Z/iKlRxcIPh9ryC23iHhmliWPDWsD3Czy2S0jYyIPzVHhOD30JBDaoIA1Ot4RuIAvdN4sscceuS6mp+TKGNcACQQCYlG+TZEGgVHPcTAIaLGeW+ynfxFdULi46DJ0BpBby3Jud/kryjwq/umtLoe2NrjaB7tjCtmz7lUWWi4x7ZS5hmr2DSdiPW5NkF4zOX16rqFWrFHXtAPwduN1NzfLMRQqEVRaQNQMsubFWWQ5IxtasXjVL26bXc1rRD/wDDqJNucK0FjxRcnzwXdyaroEcVkeIo1w9ocacEMqkQ1rbgExeY5xzVzwdi+8e4+EEMIJBsRIAMdbDlyCKcyxTajXA6SB4DctLpHi0zaTZZ3k9ZlLHFgp6G6HNIO9o6eiJGbz42muUijj6bTXlhvjsQ+m7Xqk+vLp6KZk/EAfVAgNNvOY3ElU+cUToDot1G173VJhgZ1NMFpBnlvZAjijOF+QjfJslLGAjeSCIXuPqtrNhzGyDPiE3jceaAsi4kLCG12+0bPH0Rg6q1wnVA2mQRfZKyhKHDBuCu0Mtp1GDTAjcRuR5qQ/MSwANDXci0/vsqKlm2qq+m10llyAdxO4PJRcZxnhaFTS/VqtNuu8n3fNRHHNukgkkquQRcR4QOoAsb4j4gB+lBiOnRAFXCYmq1v5RzSPa1aoaJkbbx6Iyy7ifD1xLKjXANBANiPL6qgzd1atU7trhTpvOnURGouB2AuRCLicoumq/kiK9vI3X4nq4WkyjWMuc2BUBa5oE2JaL7eS8zrhmhjGNr0q2ioWAHUBoceUlvsu+SouJcpqNPdQNLWgtdvLucu36qDkjqtMiDpZUs4HnHLyN03HGlFTg6ZV8va1wHtB9Og2lhyz8mWENcBrY8iTUbP6VjY3MlCGZ5Zh8XRxTqeGFI02l9OoZY4uabh3KCAbHbyRBi8OK2HZT78U6lJ4qgGNL9IOls7wm8oz2j3hGrSTOoO9mTuB5b79UODlD3xu/P9+TpQUlUjMci4fxNVhq06LnUzIDhpuRvAJkriqxwdpIOqYiLz0jqjvPM0+yuYMMA2iJIAFgXGXAeU8lU5txFVfq7sM0uaNY7tsud+lYWdyndaMM+SbuuH1/0VeGMI1fJQ1csrN0gsMv9kCHSZiPCTfyTgyt2hxkiowan0y0yG2/OFtV5gr3AcS1KTQymYbfwkA6Sdy0xI2HwXWVZ+1r3l/ea3g+Nrhdx6jndFbyfgovS/IzTpvj+bf8A5HfgkuaObYlojvXb/nOJPzK9U7ZfBO9fJJy990W5Q93uQRgnXCOsjqiAlNUqQzp3aDLANMCVKxVFzmANMHmmMFVED6KdTe13OCsPyMMzzPqL6VW5nVcfvzVlkrhpDjvK74iyus98uu0TpjkPMdVGw+Ce1wA8Tefl6j4J5yUsaV8nJO7LmvUAMgxJ+XNP/wAZDZjDzAn1VPnTnHS2k0um0NuZHkvcryKu0tfUaBBmC4E+UgfihRhHbbZEuXQZscwNudRI3PXqOilYTFtAgNEeaGnPdFr+SaZi3DmfRA5ZDxoN8PmbJj6KyaQR1WfYWuSUVZViTCvGVdi2bDStHuZUjuwbbx/uuMtxv6RsrGl4tR9UL0qVTV4hF+W1+kKG65OglJOLLuvgKdSoX6dWoQQbiBPI7KJgeHWtqd44m2qGcgCQf2eilYbEFsA2spNWpaSQusi5LhMh5pluFqCKjAIuCLEEbGyj4Xh/DHxNpsc8CNRaNURe64xY1FO5YS13kp3ltrUeGUGcUadPvKZIAiQDtpNiB6ftWfYzCtafC6VrnGOQDFMBB01Gzpd1HQrGcyD6VQsfuPgfNN6VLlJhI5N0bZNwWJDQQYLejhIsmMzxrC0NYXMaDOlptN4uOarjXCYqQU4sauyHPjgm5LxfTod62trqEPlmprT7p3G5Q5xbmdPEVjUpAt1e0D1GxHu5KrzH+df6qMnIYIRlvXZn5M85R2PoscorFpMEgiI+aNaHE5q4Z9CuRrlncvAgg7XPKIF55+SBMvNz7lMldlwxm+ScWWUVwaJgi6vTc95JZEzq1OY9tiWnpPXqncnwYd3gdpL5JE7hsA3AsgHBZg+kfA5zQYkA2Pu5ohy7iLUD4gx5IJc7ZwHn1+qRy6eauuh7HnhKk+y4qFwqNBaNOzZGw3I+qFM9ollZ2nYm0IhznN2kg94xwjSY02J/OF9/JV9Sm2g5jy8Pe5upgcRAgSA8b3U4bXLRbJTXYxTw9TEMDXugj2d7+RHJW+WcONDJe4hwBNhbzCD6vE9Vz/FAEmzREXJi3wRVlWf6/DJNrXvsNx5FXzQyxjxwVxTxSfz8kXMuF6RBNJx1jYHZwO94QVXo6SRBmenTyR/isxNN1xZx5xCp8diWNqEua3xTfp+/VEw5Jrh8g8+CD5XBHw2HaWjvWkv8p23E+d0kzi67XPJa8AeqSvTZW4oiYeoiLLcz0x5JJLs0U0DwTZdM4gMK4yrOCTdJJZ+XFDb0PRk2EmHxcjdS9AgkgWB+aSSygjKnBgBznD/iVLxOJ8Bv6L1JS+yxSMxdyFLw7QSkkjTVEIsWU2tuptDHabDmkkgESVov8uqHTdRBRiqTvPL1SSV30JL6mT3UARsJjfdMU6YDY5TKSSkrF2RcXS8WqZB+RTmEppJKvkJftIvF+tmHLqbiHC28WO8HrCEsBwG3EtFWtXqPJGwgW3jVvskkiqbgvaTF/t2S6vZzhIgGoHEQDqmDcybQVXZt2c04PdPc06QGyZBcLknncfRJJSs+ReSYu3TMf4tyZ2Frlj3BxIDgWzsfVVOGoF7g1olxMAbXXqS9Bgm5YVJ90Z+SCWVx+S8r8NYjDt11GjSReHAxeLj8JUKV6kuwZHONsJlxqDpHkyuwI5LxJFYNEPGuuFwcW+N+UTzI6E8wkkpSBtuxkOvKepYpzTIN0klLIToerZrVcIc6Y28k1Uxj3N0kyPn8UklCSRLk35I6SSSkqf/Z"/>
          <p:cNvSpPr>
            <a:spLocks noChangeAspect="1" noChangeArrowheads="1"/>
          </p:cNvSpPr>
          <p:nvPr/>
        </p:nvSpPr>
        <p:spPr bwMode="auto">
          <a:xfrm>
            <a:off x="36830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4872" name="AutoShape 8" descr="data:image/jpeg;base64,/9j/4AAQSkZJRgABAQAAAQABAAD/2wCEAAkGBxQTEhUUExQWFRQXFxUXFhUVGBcXFxUUFBcWFxQXFxQYHCggGBolHBUVITEhJSkrLi4uFx8zODMsNygtLisBCgoKDg0OGxAQGywkICQsLCwsLCwsLCwsLCwsLCwsLCwsLCwsLCwsLCwsLCwsLCwsLCwsLCwsLCwsLCwsLCwsLP/AABEIALcBFAMBIgACEQEDEQH/xAAcAAABBQEBAQAAAAAAAAAAAAAGAAMEBQcCAQj/xABHEAABAwIEAwUFAwYNBAMAAAABAAIRAyEEBRIxBkFRBxMiYXEygZGhsRSy0SNCUnPB8BUWJDM0Q2JjcpKi4fEIZKPDJVSC/8QAGgEAAgMBAQAAAAAAAAAAAAAAAwQBAgUABv/EACoRAAICAQQBAwMEAwAAAAAAAAABAhEDBBIhMUETImEyM1EUI3HwobHh/9oADAMBAAIRAxEAPwAZzbP8KyTRaampoAY8u7ukQSJAmXSIsVzwvxNREjEgm/hI1AC0RAMD1Wcayn8LVIKV/SQ27RpaqW6zbuM+HXYnC061DxvY0wPadUY7TGlwPKCVmuExOgkVGOgSDu0tPnIty+KsMg4sr0Gim2odEg6bctgDuEd5Hnb8USXBrqf9YCAZ3getvkkvfgjtkrQ0qm7TMhxOKJJM2Kfy7GuY4EEhavicDl32hz/s4LnxqJFg7npabAnmQFUcUcAtquZVwBpgGRUpudp8XItAbAtM7ckaOrxS9rVfyBeKcXuJORZ2ym3vXn3A3U3LuIqWIxJqlrQ/SW63btYDMSPVZpmeAr4Z/d1mlhjrII6gjdeNxoa3wkh3VDeki+YvsMsv5N0xHFlGm1rSe8cdtMW8jeeasqeKw1aldwAnWRsWnc/tXzi3HOB3PxVjgc5qCfGb2N+SpLROK7Kb4Nm1MwjSC6m9rmgSeUDrdUWM4hphzmYZprvaLvY1z2NMEnwgXsOqr+FOI2MpVW1dJaWwQ4kOeDbSItHVS8s4qptb3TKbKbC4mKYgXP8AulfS23aug9yZacPZ81zarcXDXMEw5mioA4CPCQDEX96n4V1KrAo1Q9xE6YIMe/mms6wbMThdTqbtZkUXNA1l99Eut4CBfUYCpcBhsXhWte3DlxaPE5ump0mzT5qNqkrRVPvkvyyEtKeyTHUcaHFr294JlrSd+dnD6LqtTFP+dc2mOrzA93VDcWi6yJjGlehqk/ZnQHN8TTs5h1D5JkBRRZSs40JBq7hKFBNnELxOaEtC46xorwp0tXhYuOsaXhXRauSFDLHJC5LV2QuSoJGyFyQnCFyVxI05NPT7nJp11xw2Sm3Lty5cQpJGYXi71BJTZB8+rproXKS9SefJ1GsVfZRnTqIdpPtBCrXkJ1tYqk8akqYSGRxfAcUeL3CB3bD11CfqrnKOInvdqaA1wHIxt9Vm7KyuclxYa4SeaUy6aG20hvFnbdM1jP8AKTmGAc4MacSxuumWi79Myy3M7QsPq1zJGxFiDYiORHIrdcuGIpw5rw1hg+KPAdyCATI8lxnuVYXNW1GAsbXADm1A27XDduoRqb7Qg9QeSU0uqWL2y6/0Wz4XLlGFCopeHqFLOsqqYTEVKFWNTDBI2MgEETyIKjuNlr8SXAkm0yc/GTzsnsLjiCDOyprpxlVVeNPgusruwwxHENZ7GtNRxa3YSYlW/C+f12VRD3Bh9oSYQLg3xc/BEOSYyX3IaPIT7knlwpRdIaxz3dmt42n9oourUXuw9drXPdUa1oFTQ1xHeEXjfmsgzDi6viS3vHHr6k9fwW1ZRmeHdR7l4DmOEOaRYg7ghZTxvwKcKH4nDvFTCl+wnXR1E6Q4Hds21eiX0rg+JdkZN0Xx0WnDnGFZjWAGzTtyM9Vo2HxtKu0EOAq6NRBgaj0vF7r59o40gaTspuHzIg2cRCvk0t9FlNM3Sowtiee0EHbfZcyh/s+4l8Hd1S3SAagc5wBmert+aJMRm2CJDjUaNZtDpH+mUjPE4hFN+UNylqVrQoYeqPybgTHIyR6qprUy1xadwhuLXZaElLg8cVxKS8gqoQ5cVzCec1onW8NgSecDqYTbmWDgQWuEhw2Kin2duQ2SuXFeuCbIUFzwlcly9IXBXHHDym3FduKbcQuJOXOKbe5J0Jp5VqOPZCSZKSvR1mEJJJL0x58SSSS447Dk/RxEKKvWriU6NFyTjJ7KBpvGvS3SzynbV1g807w7mtRjzUpy13XTLXRuPxhZ9QxOnkr3K+Jm03NLmElghscuYtO8ndJZNMudq7HceoTpSYddrWAbXw1DHNHjH5KqA0yZDny5w206XC4/OWWtfyWgcO9oFBjX0K3e9xVbUa8nxFveAyRG5/FZs4Fu/wDyPJX0qnGO2S66A5tu64j7nArpohRmvTwqpoCSQVOwJuLqsY9TcI64Q5rgLifJpXBQcXgk7GxnmFqmZ5bTxGHdTM6KrdL9NiQd79VjGTZs1sQAtP4WzwVAACL2g8uiw8ylGe4enG42vBhXEWUVMHXfRqcidLuTm8iPdFuSqnVIWrdt2BgU6tNvhLz3pg+F8BrJOwDhPvAWSaVraee+G5ic+HwS8PiiNjCm4TFuB3MKpCda+ESUEyYza7Ne7P8AMi6q27GMsDJAmPU3Jn5om4mxtdtBtSnRaXA3Mh47se/2tp3hYhkmNcx4c33grY+B80rup+IamzyvO3LZZWfH6bvwMr3e5FjklY4rD953YY8G4bIDt7AddkIcV8TVqL3U6RphogGoAC7UfaGo+sWT/aTjKuCNM0dVOnUa4mCS0vJlw0zYgH4HyWT4vFOeZLiVbBp973Mq8lIJ6PElQAtc7XqBaZ6G8AhFHZ/nTtYpa4YZs7Y9InYrLsM+90UZPjxQe14cARsSJv5I2bAkqSLQlu7NbzOlpqOA2tt5gFRC1VmU8V06zy2vUps8Jh0EEu3Hi2/5V59keQC0amkAhzbgg9FlzxtPoPCaSpkNzE25qdcU25yGFGnNCac0J5zky53kuJGXtCae0J9zgmHuClWScd23qkuC8JK1MjgwZe6Ul7qXqDz55C6BCQAXfdriTiQvWvHT4LsU/JdsZ5LjiO8yVynK4um1xAk93nh0+cjy6/G3wTKk0Bad4sFxKGmsJ2CdbQKQqu6+5PtrQLjbmFxKSPGMjdSaZULviXW28wpciPNVZeL5LGhWWncA4trWNc4Fo1QXkeG2w1cjtb1WQd47lb5qVhM/fSAbqJAMlv5p93vSmo0zyRpDOPOl2bfxcHYnBVqDRqe4a2HckMdrmDHSLTusBJujXIe0UUqgNQPLTZwBkBu3habCxNkFV2w49JMeYmxUaPFPEnGZTUSg6cDsOXYeozXrpjk7QDcTqdaNt0W8I5vWD2tY92+w+iCA66tcqxjqT2uaYIIM+iWz41KLGcM+TceM8gq4/ANYSxldrw9kmGuIBaWuMHTZ3xAWI57klfB1e6rsLXbg7tcOrHcwtxyPO+8psc9wuB4Ad3bjbrBsh7tko95hKVRtMuLahJcP6thbDgedzp+EpDS55RksbL5MdcmOv9V7TqnZNSvQQtahaywoY9zSC2xHPf6ohy3iSu2Ca1TwwWtDrfDaEGtcr3JInxbJfNjjXIfFNt0a5lmdsxmwDK0Dwkj8qRvp813UBVPwni30y1tgLGbbHnb1j3omzTDAQ9nsP5dDz9Vh5UlLgdi6dFU9MvCffTKafTKHYUjPTLgpLqRTTqSumjqIxAXq77opK9oijC3M5rkBSm0HEFOUsvcSvSWjCUW+iPSpEqbSwhibx1RBkmUUpJrEwG7N6naSrL7MH/kaIhpMOMQTcblLz1CTpDUNM6tgY3Dle90OaLcx4cexhfBLRuQhmo26tjzKfRWeHaVuNaBEdFGUzMW+z6FQ0ZC0uxKfgGS33n9igK4yXDOe06RPij4gKJOlZbGrlR4aQ6XXhvaES5dwniKro0EeZ2vtdHfDnAdFhIrQ+oR7ExFvmdkpk1mOHyxpYG/gyKnhgE53S1TPODQ+XMYKYEAzZu9p6FD+O4PrU792SOZAJCpDWwkE9CugLNC2/oVSPsT70Z4nLXtvG3JB2I9t3+I/VN4p7hbPDbQ2ptG7RJ9PK5/aSoSscEfCLdURgYq2cvZC5ZeymBw6L1rgOQUWX2fI3RpFSmhMpEmFVqwkaQS5ZnVSkBodB2/fyV1Tz51XCYilVq70qpbInZlh8o5bgrMX49/IxGy9ZmNS/isbHbY2KXlpU3YT9Uqof1ryVzAO23L/AHXrGdU2Kj1IXU5mNIs0AefNQApFCkTcIckvIeDa4QWZDm5ptJMkmGxyjnK12lU7zBh5jk4aduh9yxzhIB9UNdsTs60ECR/xzW15Y2KbaXdgMLb9bSBblssXWJKVDnO1MoH1QmH1lLqNCYc0JC0NoiOrJp1RS3MCZe0KyaLURtZSTkBJEtHUZhl2SveRa038kV4fhlwAAaDeSfLkpXDGZUgNLiC602AuiulXDgIFuSb1OqyKVULY8UUisyzh9jZJABI2Ikee6nYHI2NLvMkzMyD9FYhwO+651JF5ZvyFoaxWW6qfdi46HmhfD9mr6lQue5rGeW/wRmxhVjg5m6tjzTx/SwWTowztT4Ybgjh4M94Kv+gsj7yA1r//AFBb4L0xH1pLIF6HSScsMWzJy/WxLaOw3KadfC4jW2S2s2D08Aj6LF1t/wD0/Vow+K/W0/mx34Kut+yzsTalwGuPaaBlo2HPb1CDOJsYKlRrxqDhuOVjIMcij7OCHCSfigfMMKCSsLE0pGvDmJCzHOXmgKXeuqCQYcBaOc7yLRummcR1u70S4O21tcbjzHXpCafhFw7DJtKFHUTMfjxWaWuu7lU0gH/9NEAnzWPZizTVqDo94+DitXpUVlmciMRWH97U+8U7oqTaQnrFwiGiHI8tNWlbeTA87IeWq9l2PYzB1AGTX706ahg6GlrNh135c0xqZuGPchbArnQIDJ6xdoFN2r9GDNle4fs8xb2agBtOm+oWJ6LRctdfVYnqb25yiXLHQRELLlr8nSHngilZkeTcBYhzjNOWjmTFxuI6qUODMRi3kUaDWssC8kBhtczG99gtwwoa1sBSqbwr48zk7lIBLJSaSPjDGUCyo9h3a5zT6tJH7E0FOz7+k1/11X77lBC2EJH0xwzwNgXYPDvNBhc+lSe52kSS6m2RPK97JtnZdhBrmXF7paXAeAXloA9fkES8DVQ7LcGf+3o/cAV3oBCyckJbntl/kYWRoyHP+zTD6gadRzLiWQCNMX09PfO6scHw9haZaRSHhbp0kSDb2r/nTdGuYZaXm0e9QTkrrSR5/wCyQnlyvhtjuOUEgWZSweFd3z306Do0guc1oeP7IPMBWH8d8vgD7XSG155/CFk3bNhH0sfpcZBpMczf2S54uORlp26BAUrQxaCM4KUpPkWy6l7qS4Po2riA8l7HBzHEua5pkFpNiCNwmXPKFOy5zvsZLjLe8cGi8iACZJPmLDp5ose9ZeaHp5HDujTxS3QUhlzymXvKec5R6jlEUEONXmV4uDUCSLRFlRSy+kYLRBHRFWXPAAEWiyE8tcSQi3BMVtTfTKxJ7GhPCmmKTCpOGplxSZDLHBUZCkvpht17hGwnMTSkSpFHLkx7t+qBxwcHYYj/ANKyNat25Mj7L61v/WspXpNC/wBiP98iOdVNiWv9hOMa2li2n9KifiKg/YsgWh9kdYtOJjn3Py7z8V2tV4Jf3ydp1eRI1zG4tp5qgxbd+a9c7VMm68FIi8yIXnlwbKVIriOq5c1SKjwTYJtwTCZ1HNNqx/iAfyqv+tqffK2NohY9xF/Sq/62p94rQ0D90hHW/SiuWgdnR/IVP1g+6Fn60Ds1/mqw/tt+bT+Ca1f2mLab7iDbD1yFa0syIFlSNUimsKcUayCGhmLuqssJmTpF0O4YRuVcYMtkISdMrOKa6PmvOz/KK362p99yhhTc9/pNf9bV++5QV6qPSMR9n0lwNjD/AAdg72FFg+Ej9iLMNmtroG4AGrK8Kf7Dh/lqPH7Fa4gkWXm8s3HJKvyzUhjjOCCX+FWzCfbiASgGrii07p/B5q6d0Jyk+WWenXgz7/qAH/yFI/8AbM+VSssxWhdtWJ7zF0Sf/rgf+Sos9Xo9K7wx/gy8iqTRr3ZNTc7BPgSBXf8AcplFDw6YAMqu7BXj7DXab/ygn40qf4LQ3YQOOw9RCwtYqzyNLT5qgkwBrPKiPKKM3yQklzSh+pgHzEKkJIbTvor3FJS6mXnr8kkb1I/kmmVOApxfzRXlwtvdCuCcSinLBKpqSEX2FpK1wtEDZVeGdCm1cyZSaC8wD70ohfIm+icSAomJxh2BVVjs+aRLf3Cr25yD0n1VqZEcT8gJ24YoO+zNkawapI6AinCypaX2xVmP7hzQNcvDnAXIAbAJ581mi9HovsRM/UqsjEjbsvxTW1arCYc8M0jqW6yfkglH/ZKRrxMj8xkf5irav7MjtN92Jo4pCPNc1gQEmYgDdL7Q0tIi/wBF5ymbVkSmySpP2ZNExEKYyTBUybOIlSisU4mEYvEfran3it+FGd0Cu7MamJxNWrUqtpUn1XFpA1Oc2bwOR3F+ie0GeMG3N+BPWQcoqjKQj7sxPhrjzYfk5HmVdj+BDiXVKtVvJriBG99TACVPodn9PDCo7C7uLZYXTAaORPqd+qY1Gsxzg4oWwY9s02yo0KRhxCjV3Fri0iCLH1XdCss5p0aaJYqKZhKkwouGaCpdNoEILJMBzsfymv8Arav33KY7hHHBwacJX1FusDu3TpG52RfwzkzBjqteqL99VdRaRIltRw7xwG8EQB1vyWpZBiajsQQ6pDd4PM+9bebW+m1FK+DKjpnJOT4KrsqqD+C6DDZzTWBHMHvqhuPerLM3wTKj5dWNB1ZtXSH/AGiu4xtpqO1sIj+y5qj5tidW2x5rIz+7K38j2CNRX8FZja/NRqWOumsVUsqp9aCmIYk0EbBztLqF1ekf7qP9b0Hol43qaqlMn9A/eKGls6dVjSMjP9xms9jOO0UMQ3+8Yfi0/gtLoZmeqxPs5x/dsrt6mmfk8I8ynMJO6xtdil6spGhplF40aFSrawq3E4QEkp3A4gQvMZiI96zy8U1Lgr6mDbKSiYrBh7p1Ee9JdwH5AnAuIRFluJhVOEYSJDSQFNyzBOqPlwLW2gXGrrKfzOLTs5cHmd585pGg2+XqqHN+IHVLuOwgDkPctFZl1NzDTcwFp3H0ug7iXgV7jqw8ebHGPTSSo088VpSVfIOd+Abo5+4c0+M8LnSQERcNdmxMOxR3/q2mI/xOG/uTef8AAb6Lw/DgvpzJYbkeQPNMvLg3UgKcgH4zxBqMp84LuXUBCK3TCcIvc9jtIAHi0vbqu7e07ctk5j+DqDtTalGk1xnxNaAT0IRIa/HjSjQPLpXOVpmDo27LXflqo60x94K5y/sxJrO76RTklrQfzTt4uovZF+K4Kp4WMTh26QG6KjBsRLSHjpzlW1GsxSi4LygeHTyhNSZzVwhN9gmW4cgKazECBIItImyrMyzYCzeXNZUN8nRouiULbqXSxIkCUIjMpN3K0ymvrqMEwS4dZ+SJPA0rZG5BzhqTI8QO/wAOildw17SOQJIi265xrD3cAjkPevMNWaxskiB1MCekpUE7atEnAYcMFyffyXdaqCCGHx2HWPMws+4y4oH2imzD1iQ8NJa13skmRJiI5QiHhzGgt1uqFz48QNoM3IkA/FFnjlGKkyNt8ketw5UqAuLxrBO/MTIjz9VUMyutJAY50EgwES51iHGDSmRcjn6kJnK8SXPbBh27iRYnn6XULI0giurKJwdTMOGkjkU3/CN/3hGtTLWPc4votJdcnqTuULcYZC3DhlRhIBIGk3udoPJXhtk+SFkT4KzhnLn1qziBaTfkACf2yikvp0amnd299inOEXNp0A3SQ4yXTBh0zv0k/JWTcEyodUltjcbe4qmWW6RG6nT6G6+Co1gXGGvdeZJmBA91hZBmKcGktkGDymPdPJW+Arb/AGjQ5mstYRIHMCQdjuu8zyOgXNdJDTu1pjVzEdLD5rotJ8kx9vAE43ECbbKrxFYBX2f8L1WPa+gO9pVD4WtnU0dHTyHWUGZhVLXFptH7+9aeHbJe1lJS4Kjid8uZ/hP1VIrfNqD3APDHFoB8QadNiJ8URZVK08f0oy8v1tl7wtV0955hvyJ/FFOCzGDugvJHwXeg+qsu/IS+bHukN4J7YI1vI80kRKnYzGgkXWQUs3e3YkKRTz+p+kVnT0DbtDazx7NQq4iTYhJZ1T4gdCSH+gl+QnrRNJwlFjRDTA6KwaGjZZpQztznTKKcpx87mUDLppQ5ZKkpdBZRaCnXlQsPXTmIqAiUuDadk+hUAUxzgREoMxWdtY4N580/RzoO535K+1pXRDxWwqaIJ5qPjiyxIk8lW4bMCG3N45pzDUalVwJENUdldlO2Su9sLWU2i5tRppkSCCCuBVbTEOAK7wuOZNmwT0UoHO2uEAfFeIZRPdsjXAgHmD5+5Z/iKlRxcIPh9ryC23iHhmliWPDWsD3Czy2S0jYyIPzVHhOD30JBDaoIA1Ot4RuIAvdN4sscceuS6mp+TKGNcACQQCYlG+TZEGgVHPcTAIaLGeW+ynfxFdULi46DJ0BpBby3Jud/kryjwq/umtLoe2NrjaB7tjCtmz7lUWWi4x7ZS5hmr2DSdiPW5NkF4zOX16rqFWrFHXtAPwduN1NzfLMRQqEVRaQNQMsubFWWQ5IxtasXjVL26bXc1rRD/wDDqJNucK0FjxRcnzwXdyaroEcVkeIo1w9ocacEMqkQ1rbgExeY5xzVzwdi+8e4+EEMIJBsRIAMdbDlyCKcyxTajXA6SB4DctLpHi0zaTZZ3k9ZlLHFgp6G6HNIO9o6eiJGbz42muUijj6bTXlhvjsQ+m7Xqk+vLp6KZk/EAfVAgNNvOY3ElU+cUToDot1G173VJhgZ1NMFpBnlvZAjijOF+QjfJslLGAjeSCIXuPqtrNhzGyDPiE3jceaAsi4kLCG12+0bPH0Rg6q1wnVA2mQRfZKyhKHDBuCu0Mtp1GDTAjcRuR5qQ/MSwANDXci0/vsqKlm2qq+m10llyAdxO4PJRcZxnhaFTS/VqtNuu8n3fNRHHNukgkkquQRcR4QOoAsb4j4gB+lBiOnRAFXCYmq1v5RzSPa1aoaJkbbx6Iyy7ifD1xLKjXANBANiPL6qgzd1atU7trhTpvOnURGouB2AuRCLicoumq/kiK9vI3X4nq4WkyjWMuc2BUBa5oE2JaL7eS8zrhmhjGNr0q2ioWAHUBoceUlvsu+SouJcpqNPdQNLWgtdvLucu36qDkjqtMiDpZUs4HnHLyN03HGlFTg6ZV8va1wHtB9Og2lhyz8mWENcBrY8iTUbP6VjY3MlCGZ5Zh8XRxTqeGFI02l9OoZY4uabh3KCAbHbyRBi8OK2HZT78U6lJ4qgGNL9IOls7wm8oz2j3hGrSTOoO9mTuB5b79UODlD3xu/P9+TpQUlUjMci4fxNVhq06LnUzIDhpuRvAJkriqxwdpIOqYiLz0jqjvPM0+yuYMMA2iJIAFgXGXAeU8lU5txFVfq7sM0uaNY7tsud+lYWdyndaMM+SbuuH1/0VeGMI1fJQ1csrN0gsMv9kCHSZiPCTfyTgyt2hxkiowan0y0yG2/OFtV5gr3AcS1KTQymYbfwkA6Sdy0xI2HwXWVZ+1r3l/ea3g+Nrhdx6jndFbyfgovS/IzTpvj+bf8A5HfgkuaObYlojvXb/nOJPzK9U7ZfBO9fJJy990W5Q93uQRgnXCOsjqiAlNUqQzp3aDLANMCVKxVFzmANMHmmMFVED6KdTe13OCsPyMMzzPqL6VW5nVcfvzVlkrhpDjvK74iyus98uu0TpjkPMdVGw+Ce1wA8Tefl6j4J5yUsaV8nJO7LmvUAMgxJ+XNP/wAZDZjDzAn1VPnTnHS2k0um0NuZHkvcryKu0tfUaBBmC4E+UgfihRhHbbZEuXQZscwNudRI3PXqOilYTFtAgNEeaGnPdFr+SaZi3DmfRA5ZDxoN8PmbJj6KyaQR1WfYWuSUVZViTCvGVdi2bDStHuZUjuwbbx/uuMtxv6RsrGl4tR9UL0qVTV4hF+W1+kKG65OglJOLLuvgKdSoX6dWoQQbiBPI7KJgeHWtqd44m2qGcgCQf2eilYbEFsA2spNWpaSQusi5LhMh5pluFqCKjAIuCLEEbGyj4Xh/DHxNpsc8CNRaNURe64xY1FO5YS13kp3ltrUeGUGcUadPvKZIAiQDtpNiB6ftWfYzCtafC6VrnGOQDFMBB01Gzpd1HQrGcyD6VQsfuPgfNN6VLlJhI5N0bZNwWJDQQYLejhIsmMzxrC0NYXMaDOlptN4uOarjXCYqQU4sauyHPjgm5LxfTod62trqEPlmprT7p3G5Q5xbmdPEVjUpAt1e0D1GxHu5KrzH+df6qMnIYIRlvXZn5M85R2PoscorFpMEgiI+aNaHE5q4Z9CuRrlncvAgg7XPKIF55+SBMvNz7lMldlwxm+ScWWUVwaJgi6vTc95JZEzq1OY9tiWnpPXqncnwYd3gdpL5JE7hsA3AsgHBZg+kfA5zQYkA2Pu5ohy7iLUD4gx5IJc7ZwHn1+qRy6eauuh7HnhKk+y4qFwqNBaNOzZGw3I+qFM9ollZ2nYm0IhznN2kg94xwjSY02J/OF9/JV9Sm2g5jy8Pe5upgcRAgSA8b3U4bXLRbJTXYxTw9TEMDXugj2d7+RHJW+WcONDJe4hwBNhbzCD6vE9Vz/FAEmzREXJi3wRVlWf6/DJNrXvsNx5FXzQyxjxwVxTxSfz8kXMuF6RBNJx1jYHZwO94QVXo6SRBmenTyR/isxNN1xZx5xCp8diWNqEua3xTfp+/VEw5Jrh8g8+CD5XBHw2HaWjvWkv8p23E+d0kzi67XPJa8AeqSvTZW4oiYeoiLLcz0x5JJLs0U0DwTZdM4gMK4yrOCTdJJZ+XFDb0PRk2EmHxcjdS9AgkgWB+aSSygjKnBgBznD/iVLxOJ8Bv6L1JS+yxSMxdyFLw7QSkkjTVEIsWU2tuptDHabDmkkgESVov8uqHTdRBRiqTvPL1SSV30JL6mT3UARsJjfdMU6YDY5TKSSkrF2RcXS8WqZB+RTmEppJKvkJftIvF+tmHLqbiHC28WO8HrCEsBwG3EtFWtXqPJGwgW3jVvskkiqbgvaTF/t2S6vZzhIgGoHEQDqmDcybQVXZt2c04PdPc06QGyZBcLknncfRJJSs+ReSYu3TMf4tyZ2Frlj3BxIDgWzsfVVOGoF7g1olxMAbXXqS9Bgm5YVJ90Z+SCWVx+S8r8NYjDt11GjSReHAxeLj8JUKV6kuwZHONsJlxqDpHkyuwI5LxJFYNEPGuuFwcW+N+UTzI6E8wkkpSBtuxkOvKepYpzTIN0klLIToerZrVcIc6Y28k1Uxj3N0kyPn8UklCSRLk35I6SSSkqf/Z"/>
          <p:cNvSpPr>
            <a:spLocks noChangeAspect="1" noChangeArrowheads="1"/>
          </p:cNvSpPr>
          <p:nvPr/>
        </p:nvSpPr>
        <p:spPr bwMode="auto">
          <a:xfrm>
            <a:off x="520700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48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133600"/>
            <a:ext cx="3957638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4" name="Picture 11" descr="https://encrypted-tbn0.gstatic.com/images?q=tbn:ANd9GcQqBGF_1VFu5GXt30Hk3jYFfH7d_THyrX2IVJXS6VbK33-iT4w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2133600"/>
            <a:ext cx="33210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3100" y="793750"/>
            <a:ext cx="1219200" cy="8318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Big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Picture!</a:t>
            </a:r>
          </a:p>
        </p:txBody>
      </p:sp>
      <p:pic>
        <p:nvPicPr>
          <p:cNvPr id="164876" name="Picture 9" descr="https://encrypted-tbn0.gstatic.com/images?q=tbn:ANd9GcQHqi4i-foICEBMl8OQtYUUDHulw77LKHNXATJWXmXn55_XwhM-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5078413"/>
            <a:ext cx="9937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E1F29B-7C49-4E22-978A-4E2610197E63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274638"/>
            <a:ext cx="4648200" cy="1858962"/>
          </a:xfrm>
        </p:spPr>
        <p:txBody>
          <a:bodyPr/>
          <a:lstStyle/>
          <a:p>
            <a:r>
              <a:rPr lang="en-US" altLang="en-US" smtClean="0"/>
              <a:t>Who, What, When, Why, How</a:t>
            </a:r>
          </a:p>
        </p:txBody>
      </p:sp>
      <p:pic>
        <p:nvPicPr>
          <p:cNvPr id="165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74676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28956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 rot="10800000">
            <a:off x="2286000" y="5867400"/>
            <a:ext cx="381000" cy="685800"/>
          </a:xfrm>
          <a:prstGeom prst="down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ight Arrow 2"/>
          <p:cNvSpPr/>
          <p:nvPr/>
        </p:nvSpPr>
        <p:spPr>
          <a:xfrm rot="10800000">
            <a:off x="6781800" y="4876800"/>
            <a:ext cx="457200" cy="2286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5896" name="TextBox 3"/>
          <p:cNvSpPr txBox="1">
            <a:spLocks noChangeArrowheads="1"/>
          </p:cNvSpPr>
          <p:nvPr/>
        </p:nvSpPr>
        <p:spPr bwMode="auto">
          <a:xfrm flipH="1">
            <a:off x="4984750" y="2305050"/>
            <a:ext cx="3854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Homeowners can do the most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792E33-BC91-4947-9234-67E4AB23478D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600" smtClean="0"/>
              <a:t>Power Distribution 330 VDC</a:t>
            </a:r>
          </a:p>
        </p:txBody>
      </p:sp>
      <p:sp>
        <p:nvSpPr>
          <p:cNvPr id="166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371600"/>
            <a:ext cx="77724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>
                <a:solidFill>
                  <a:srgbClr val="0000FF"/>
                </a:solidFill>
              </a:rPr>
              <a:t>Nearly ALL modern switching supplies will run on VDC</a:t>
            </a:r>
          </a:p>
        </p:txBody>
      </p:sp>
      <p:sp>
        <p:nvSpPr>
          <p:cNvPr id="166917" name="Text Box 4"/>
          <p:cNvSpPr txBox="1">
            <a:spLocks noChangeArrowheads="1"/>
          </p:cNvSpPr>
          <p:nvPr/>
        </p:nvSpPr>
        <p:spPr bwMode="auto">
          <a:xfrm>
            <a:off x="914400" y="5257800"/>
            <a:ext cx="4419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Kenwood 115 VAC only supply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Actually has internal jumper</a:t>
            </a: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5638800" y="5334000"/>
            <a:ext cx="2971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Eliminate 75% of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Distribution losses</a:t>
            </a:r>
          </a:p>
        </p:txBody>
      </p:sp>
      <p:pic>
        <p:nvPicPr>
          <p:cNvPr id="166919" name="Picture 8" descr="PSoverall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10" descr="PSjumper-out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473CE0-B82D-4AE8-BE64-163F52CE0C6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7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fair in Net Metering?</a:t>
            </a:r>
          </a:p>
        </p:txBody>
      </p:sp>
      <p:pic>
        <p:nvPicPr>
          <p:cNvPr id="167940" name="Picture 4" descr="PJM-data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058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52E35B-B4C4-45F2-9EB5-CD5405617AA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8963" name="TextBox 4"/>
          <p:cNvSpPr txBox="1">
            <a:spLocks noChangeArrowheads="1"/>
          </p:cNvSpPr>
          <p:nvPr/>
        </p:nvSpPr>
        <p:spPr bwMode="auto">
          <a:xfrm>
            <a:off x="838200" y="5029200"/>
            <a:ext cx="662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Already electricity is cheaper during day than night! In California.</a:t>
            </a:r>
          </a:p>
        </p:txBody>
      </p:sp>
      <p:sp>
        <p:nvSpPr>
          <p:cNvPr id="168964" name="TextBox 5"/>
          <p:cNvSpPr txBox="1">
            <a:spLocks noChangeArrowheads="1"/>
          </p:cNvSpPr>
          <p:nvPr/>
        </p:nvSpPr>
        <p:spPr bwMode="auto">
          <a:xfrm>
            <a:off x="5334000" y="1066800"/>
            <a:ext cx="178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Times New Roman" panose="02020603050405020304" pitchFamily="18" charset="0"/>
              </a:rPr>
              <a:t>The Duck’s Back</a:t>
            </a:r>
          </a:p>
        </p:txBody>
      </p:sp>
      <p:sp>
        <p:nvSpPr>
          <p:cNvPr id="168965" name="TextBox 6"/>
          <p:cNvSpPr txBox="1">
            <a:spLocks noChangeArrowheads="1"/>
          </p:cNvSpPr>
          <p:nvPr/>
        </p:nvSpPr>
        <p:spPr bwMode="auto">
          <a:xfrm>
            <a:off x="1143000" y="381000"/>
            <a:ext cx="634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Rapid Change is happening all around you!</a:t>
            </a:r>
          </a:p>
        </p:txBody>
      </p:sp>
      <p:sp>
        <p:nvSpPr>
          <p:cNvPr id="168966" name="TextBox 7"/>
          <p:cNvSpPr txBox="1">
            <a:spLocks noChangeArrowheads="1"/>
          </p:cNvSpPr>
          <p:nvPr/>
        </p:nvSpPr>
        <p:spPr bwMode="auto">
          <a:xfrm>
            <a:off x="2895600" y="5867400"/>
            <a:ext cx="5029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And that means 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Charging-at-work!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anose="02020603050405020304" pitchFamily="18" charset="0"/>
              </a:rPr>
              <a:t>And Massive opportunity for demand Response</a:t>
            </a:r>
          </a:p>
        </p:txBody>
      </p:sp>
      <p:sp>
        <p:nvSpPr>
          <p:cNvPr id="168967" name="Line 8"/>
          <p:cNvSpPr>
            <a:spLocks noChangeShapeType="1"/>
          </p:cNvSpPr>
          <p:nvPr/>
        </p:nvSpPr>
        <p:spPr bwMode="auto">
          <a:xfrm flipH="1" flipV="1">
            <a:off x="4876800" y="3810000"/>
            <a:ext cx="990600" cy="2057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896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5600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9" name="Rectangle 10"/>
          <p:cNvSpPr>
            <a:spLocks noChangeArrowheads="1"/>
          </p:cNvSpPr>
          <p:nvPr/>
        </p:nvSpPr>
        <p:spPr bwMode="auto">
          <a:xfrm>
            <a:off x="1676400" y="2057400"/>
            <a:ext cx="1371600" cy="2514600"/>
          </a:xfrm>
          <a:prstGeom prst="rect">
            <a:avLst/>
          </a:prstGeom>
          <a:solidFill>
            <a:srgbClr val="808080">
              <a:alpha val="50195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8970" name="Rectangle 11"/>
          <p:cNvSpPr>
            <a:spLocks noChangeArrowheads="1"/>
          </p:cNvSpPr>
          <p:nvPr/>
        </p:nvSpPr>
        <p:spPr bwMode="auto">
          <a:xfrm>
            <a:off x="5715000" y="2057400"/>
            <a:ext cx="1143000" cy="2514600"/>
          </a:xfrm>
          <a:prstGeom prst="rect">
            <a:avLst/>
          </a:prstGeom>
          <a:solidFill>
            <a:srgbClr val="808080">
              <a:alpha val="50195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01331C-28AC-4E5D-8E74-A04B061E51A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9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smtClean="0"/>
              <a:t>Solar Grid-tie Inverter Types</a:t>
            </a:r>
          </a:p>
        </p:txBody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447800"/>
            <a:ext cx="83820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FF"/>
                </a:solidFill>
              </a:rPr>
              <a:t>String Inverter</a:t>
            </a:r>
            <a:r>
              <a:rPr lang="en-US" altLang="en-US" sz="2800" smtClean="0"/>
              <a:t> – </a:t>
            </a:r>
            <a:r>
              <a:rPr lang="en-US" altLang="en-US" sz="2400" smtClean="0"/>
              <a:t>simple, efficient, one big box on the wall in the basement/utility room.  *</a:t>
            </a:r>
            <a:r>
              <a:rPr lang="en-US" altLang="en-US" sz="2400" smtClean="0">
                <a:solidFill>
                  <a:srgbClr val="FF3300"/>
                </a:solidFill>
              </a:rPr>
              <a:t>RF quiet. easy to replace maintain. Cheapest – less profit for installer.</a:t>
            </a:r>
          </a:p>
          <a:p>
            <a:pPr>
              <a:lnSpc>
                <a:spcPct val="90000"/>
              </a:lnSpc>
            </a:pPr>
            <a:endParaRPr lang="en-US" altLang="en-US" sz="2400" smtClean="0"/>
          </a:p>
        </p:txBody>
      </p:sp>
      <p:pic>
        <p:nvPicPr>
          <p:cNvPr id="169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70200"/>
            <a:ext cx="4167188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70200"/>
            <a:ext cx="25527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1" name="TextBox 2"/>
          <p:cNvSpPr txBox="1">
            <a:spLocks noChangeArrowheads="1"/>
          </p:cNvSpPr>
          <p:nvPr/>
        </p:nvSpPr>
        <p:spPr bwMode="auto">
          <a:xfrm>
            <a:off x="990600" y="594042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My three inverters or AFM’s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E9A26B-1D43-481C-B833-6B80CB717DE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71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smtClean="0"/>
              <a:t>Solar Grid-tie Inverter Types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124200"/>
            <a:ext cx="83820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FF"/>
                </a:solidFill>
              </a:rPr>
              <a:t>Micro Inverters</a:t>
            </a:r>
            <a:r>
              <a:rPr lang="en-US" altLang="en-US" sz="2400" smtClean="0"/>
              <a:t> – On every panel. </a:t>
            </a: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olidFill>
                  <a:srgbClr val="FF0000"/>
                </a:solidFill>
              </a:rPr>
              <a:t>Made sense when panels were $1200 and </a:t>
            </a:r>
            <a:r>
              <a:rPr lang="en-US" altLang="en-US" sz="2000" smtClean="0">
                <a:solidFill>
                  <a:srgbClr val="0000FF"/>
                </a:solidFill>
              </a:rPr>
              <a:t>M.I.</a:t>
            </a:r>
            <a:r>
              <a:rPr lang="en-US" altLang="en-US" sz="2000" smtClean="0">
                <a:solidFill>
                  <a:srgbClr val="FF0000"/>
                </a:solidFill>
              </a:rPr>
              <a:t> was $250.  </a:t>
            </a: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But now panels are $120!  </a:t>
            </a: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Dozens of elex modules on roof (-10F to +160F extremes)</a:t>
            </a: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Costly to repair/replace!  </a:t>
            </a: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Some brands might Generate RF hash on nearby radios?</a:t>
            </a:r>
          </a:p>
          <a:p>
            <a:pPr>
              <a:lnSpc>
                <a:spcPct val="90000"/>
              </a:lnSpc>
            </a:pPr>
            <a:endParaRPr lang="en-US" altLang="en-US" sz="2400" smtClean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FF"/>
                </a:solidFill>
              </a:rPr>
              <a:t>Optimizers</a:t>
            </a:r>
            <a:r>
              <a:rPr lang="en-US" altLang="en-US" sz="2400" smtClean="0"/>
              <a:t> – Cheaper but </a:t>
            </a:r>
            <a:r>
              <a:rPr lang="en-US" altLang="en-US" sz="2400" smtClean="0">
                <a:solidFill>
                  <a:srgbClr val="FF3300"/>
                </a:solidFill>
              </a:rPr>
              <a:t>all the same disadvantages and definitely known to be RF noisy.</a:t>
            </a:r>
          </a:p>
        </p:txBody>
      </p:sp>
      <p:pic>
        <p:nvPicPr>
          <p:cNvPr id="1710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629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20813"/>
            <a:ext cx="34321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D0CB0BA-7069-4515-AFAA-5089D631445E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139</a:t>
            </a:fld>
            <a:endParaRPr lang="en-US" altLang="en-US" sz="1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203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mtClean="0"/>
              <a:t>4</a:t>
            </a:r>
            <a:r>
              <a:rPr lang="en-US" altLang="en-US" baseline="30000" smtClean="0"/>
              <a:t>th</a:t>
            </a:r>
            <a:r>
              <a:rPr lang="en-US" altLang="en-US" smtClean="0"/>
              <a:t> Learn to Drive Efficiently</a:t>
            </a:r>
          </a:p>
        </p:txBody>
      </p:sp>
      <p:sp>
        <p:nvSpPr>
          <p:cNvPr id="17203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mtClean="0">
                <a:solidFill>
                  <a:srgbClr val="0000FF"/>
                </a:solidFill>
              </a:rPr>
              <a:t>Double your range -IN ANY CAR</a:t>
            </a:r>
          </a:p>
        </p:txBody>
      </p:sp>
      <p:pic>
        <p:nvPicPr>
          <p:cNvPr id="172037" name="Picture 4" descr="aerodynamic-drag-vs-power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41719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Text Box 5"/>
          <p:cNvSpPr txBox="1">
            <a:spLocks noChangeArrowheads="1"/>
          </p:cNvSpPr>
          <p:nvPr/>
        </p:nvSpPr>
        <p:spPr bwMode="auto">
          <a:xfrm>
            <a:off x="5181600" y="2667000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</a:rPr>
              <a:t>So why do we get better MPG on the highway?</a:t>
            </a:r>
          </a:p>
        </p:txBody>
      </p:sp>
      <p:sp>
        <p:nvSpPr>
          <p:cNvPr id="172039" name="Text Box 6"/>
          <p:cNvSpPr txBox="1">
            <a:spLocks noChangeArrowheads="1"/>
          </p:cNvSpPr>
          <p:nvPr/>
        </p:nvSpPr>
        <p:spPr bwMode="auto">
          <a:xfrm>
            <a:off x="2971800" y="29718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</a:rPr>
              <a:t>25 MPG</a:t>
            </a:r>
          </a:p>
        </p:txBody>
      </p:sp>
      <p:sp>
        <p:nvSpPr>
          <p:cNvPr id="172040" name="Text Box 7"/>
          <p:cNvSpPr txBox="1">
            <a:spLocks noChangeArrowheads="1"/>
          </p:cNvSpPr>
          <p:nvPr/>
        </p:nvSpPr>
        <p:spPr bwMode="auto">
          <a:xfrm>
            <a:off x="990600" y="3886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</a:rPr>
              <a:t>15 MPG</a:t>
            </a:r>
          </a:p>
        </p:txBody>
      </p:sp>
      <p:sp>
        <p:nvSpPr>
          <p:cNvPr id="172041" name="Text Box 8"/>
          <p:cNvSpPr txBox="1">
            <a:spLocks noChangeArrowheads="1"/>
          </p:cNvSpPr>
          <p:nvPr/>
        </p:nvSpPr>
        <p:spPr bwMode="auto">
          <a:xfrm>
            <a:off x="5181600" y="4114800"/>
            <a:ext cx="3276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</a:rPr>
              <a:t>Duh, it’s the brakes!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3300"/>
                </a:solidFill>
              </a:rPr>
              <a:t>They burn up energy as heat.</a:t>
            </a:r>
          </a:p>
        </p:txBody>
      </p:sp>
      <p:sp>
        <p:nvSpPr>
          <p:cNvPr id="172042" name="Text Box 9"/>
          <p:cNvSpPr txBox="1">
            <a:spLocks noChangeArrowheads="1"/>
          </p:cNvSpPr>
          <p:nvPr/>
        </p:nvSpPr>
        <p:spPr bwMode="auto">
          <a:xfrm>
            <a:off x="1143000" y="5943600"/>
            <a:ext cx="708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Or in a hybrid or an EV, 90% of braking energy is saved</a:t>
            </a:r>
          </a:p>
        </p:txBody>
      </p:sp>
      <p:sp>
        <p:nvSpPr>
          <p:cNvPr id="172043" name="Text Box 10"/>
          <p:cNvSpPr txBox="1">
            <a:spLocks noChangeArrowheads="1"/>
          </p:cNvSpPr>
          <p:nvPr/>
        </p:nvSpPr>
        <p:spPr bwMode="auto">
          <a:xfrm>
            <a:off x="990600" y="27432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8000"/>
                </a:solidFill>
              </a:rPr>
              <a:t>40 MPG</a:t>
            </a:r>
          </a:p>
        </p:txBody>
      </p:sp>
      <p:sp>
        <p:nvSpPr>
          <p:cNvPr id="172044" name="Line 11"/>
          <p:cNvSpPr>
            <a:spLocks noChangeShapeType="1"/>
          </p:cNvSpPr>
          <p:nvPr/>
        </p:nvSpPr>
        <p:spPr bwMode="auto">
          <a:xfrm flipH="1" flipV="1">
            <a:off x="1981200" y="3200400"/>
            <a:ext cx="2362200" cy="2209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5" name="Text Box 12"/>
          <p:cNvSpPr txBox="1">
            <a:spLocks noChangeArrowheads="1"/>
          </p:cNvSpPr>
          <p:nvPr/>
        </p:nvSpPr>
        <p:spPr bwMode="auto">
          <a:xfrm>
            <a:off x="1143000" y="5334000"/>
            <a:ext cx="650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008000"/>
                </a:solidFill>
              </a:rPr>
              <a:t>Coast to the next light and save all that energy!!!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600" smtClean="0"/>
              <a:t>Power Distribution@ 330 VDC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0088" y="1371600"/>
            <a:ext cx="77724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>
                <a:solidFill>
                  <a:srgbClr val="0000FF"/>
                </a:solidFill>
              </a:rPr>
              <a:t>Nearly ALL modern switching supplies will run on VDC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914400" y="5257800"/>
            <a:ext cx="4419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Doubles 120 to 230 VAC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Rectify to 330 VDC for delivery</a:t>
            </a:r>
          </a:p>
        </p:txBody>
      </p:sp>
      <p:pic>
        <p:nvPicPr>
          <p:cNvPr id="31749" name="Picture 5" descr="DC-DCpowerSupp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4961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638800" y="5334000"/>
            <a:ext cx="2971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Eliminate 75% of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Distribution losses</a:t>
            </a:r>
          </a:p>
        </p:txBody>
      </p:sp>
      <p:sp>
        <p:nvSpPr>
          <p:cNvPr id="2" name="Oval 1"/>
          <p:cNvSpPr/>
          <p:nvPr/>
        </p:nvSpPr>
        <p:spPr>
          <a:xfrm>
            <a:off x="5791200" y="2209800"/>
            <a:ext cx="3810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1752" name="TextBox 2"/>
          <p:cNvSpPr txBox="1">
            <a:spLocks noChangeArrowheads="1"/>
          </p:cNvSpPr>
          <p:nvPr/>
        </p:nvSpPr>
        <p:spPr bwMode="auto">
          <a:xfrm>
            <a:off x="6057900" y="20701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730 mA</a:t>
            </a:r>
          </a:p>
        </p:txBody>
      </p:sp>
      <p:sp>
        <p:nvSpPr>
          <p:cNvPr id="9" name="Oval 8"/>
          <p:cNvSpPr/>
          <p:nvPr/>
        </p:nvSpPr>
        <p:spPr>
          <a:xfrm>
            <a:off x="7445375" y="3073400"/>
            <a:ext cx="70802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4" descr="Prius-daily-char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36638"/>
            <a:ext cx="4484688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Text Box 4"/>
          <p:cNvSpPr txBox="1">
            <a:spLocks noChangeArrowheads="1"/>
          </p:cNvSpPr>
          <p:nvPr/>
        </p:nvSpPr>
        <p:spPr bwMode="auto">
          <a:xfrm>
            <a:off x="1524000" y="4419600"/>
            <a:ext cx="7239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No more $</a:t>
            </a:r>
            <a:r>
              <a:rPr lang="en-US" altLang="en-US" sz="2400">
                <a:solidFill>
                  <a:srgbClr val="0000FF"/>
                </a:solidFill>
              </a:rPr>
              <a:t>2,000,000,000 per day</a:t>
            </a:r>
            <a:r>
              <a:rPr lang="en-US" altLang="en-US" sz="2400"/>
              <a:t> for overseas oil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No more foreign </a:t>
            </a:r>
            <a:r>
              <a:rPr lang="en-US" altLang="en-US" sz="2400">
                <a:solidFill>
                  <a:srgbClr val="0000FF"/>
                </a:solidFill>
              </a:rPr>
              <a:t>dependence</a:t>
            </a:r>
            <a:r>
              <a:rPr lang="en-US" altLang="en-US" sz="2400"/>
              <a:t>,  no more </a:t>
            </a:r>
            <a:r>
              <a:rPr lang="en-US" altLang="en-US" sz="2400">
                <a:solidFill>
                  <a:srgbClr val="0000FF"/>
                </a:solidFill>
              </a:rPr>
              <a:t>price fluctuation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No more </a:t>
            </a:r>
            <a:r>
              <a:rPr lang="en-US" altLang="en-US" sz="2400" b="1">
                <a:solidFill>
                  <a:srgbClr val="0000FF"/>
                </a:solidFill>
              </a:rPr>
              <a:t>oil</a:t>
            </a:r>
            <a:r>
              <a:rPr lang="en-US" altLang="en-US" sz="2400"/>
              <a:t>,  no more i</a:t>
            </a:r>
            <a:r>
              <a:rPr lang="en-US" altLang="en-US" sz="2400">
                <a:solidFill>
                  <a:srgbClr val="0000FF"/>
                </a:solidFill>
              </a:rPr>
              <a:t>nsecurity</a:t>
            </a:r>
            <a:r>
              <a:rPr lang="en-US" altLang="en-US" sz="2400"/>
              <a:t>,  no more </a:t>
            </a:r>
            <a:r>
              <a:rPr lang="en-US" altLang="en-US" sz="2400">
                <a:solidFill>
                  <a:srgbClr val="0000FF"/>
                </a:solidFill>
              </a:rPr>
              <a:t>oil wars</a:t>
            </a:r>
          </a:p>
        </p:txBody>
      </p:sp>
      <p:sp>
        <p:nvSpPr>
          <p:cNvPr id="173060" name="Text Box 5"/>
          <p:cNvSpPr txBox="1">
            <a:spLocks noChangeArrowheads="1"/>
          </p:cNvSpPr>
          <p:nvPr/>
        </p:nvSpPr>
        <p:spPr bwMode="auto">
          <a:xfrm>
            <a:off x="6586538" y="3276600"/>
            <a:ext cx="137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FF00FF"/>
                </a:solidFill>
              </a:rPr>
              <a:t>plugin</a:t>
            </a:r>
          </a:p>
        </p:txBody>
      </p:sp>
      <p:sp>
        <p:nvSpPr>
          <p:cNvPr id="173061" name="TextBox 1"/>
          <p:cNvSpPr txBox="1">
            <a:spLocks noChangeArrowheads="1"/>
          </p:cNvSpPr>
          <p:nvPr/>
        </p:nvSpPr>
        <p:spPr bwMode="auto">
          <a:xfrm>
            <a:off x="990600" y="304800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Solar and EVs – The Perfect Marriage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848600" cy="2925762"/>
          </a:xfrm>
        </p:spPr>
        <p:txBody>
          <a:bodyPr anchor="t"/>
          <a:lstStyle/>
          <a:p>
            <a:r>
              <a:rPr lang="en-US" altLang="en-US" sz="2400" smtClean="0"/>
              <a:t>Over 45 EV’s now on Market!</a:t>
            </a:r>
            <a:br>
              <a:rPr lang="en-US" altLang="en-US" sz="2400" smtClean="0"/>
            </a:br>
            <a:r>
              <a:rPr lang="en-US" altLang="en-US" sz="1400" smtClean="0">
                <a:solidFill>
                  <a:srgbClr val="FF0000"/>
                </a:solidFill>
              </a:rPr>
              <a:t>(in just 8 years!)</a:t>
            </a:r>
            <a:r>
              <a:rPr lang="en-US" altLang="en-US" sz="1400" smtClean="0">
                <a:solidFill>
                  <a:srgbClr val="260AF6"/>
                </a:solidFill>
              </a:rPr>
              <a:t/>
            </a:r>
            <a:br>
              <a:rPr lang="en-US" altLang="en-US" sz="1400" smtClean="0">
                <a:solidFill>
                  <a:srgbClr val="260AF6"/>
                </a:solidFill>
              </a:rPr>
            </a:br>
            <a:r>
              <a:rPr lang="en-US" altLang="en-US" sz="1400" smtClean="0">
                <a:solidFill>
                  <a:srgbClr val="260AF6"/>
                </a:solidFill>
              </a:rPr>
              <a:t/>
            </a:r>
            <a:br>
              <a:rPr lang="en-US" altLang="en-US" sz="1400" smtClean="0">
                <a:solidFill>
                  <a:srgbClr val="260AF6"/>
                </a:solidFill>
              </a:rPr>
            </a:br>
            <a:r>
              <a:rPr lang="en-US" altLang="en-US" sz="1400" smtClean="0">
                <a:solidFill>
                  <a:srgbClr val="FF0000"/>
                </a:solidFill>
              </a:rPr>
              <a:t>And now 500 committed to in the next 6 yars</a:t>
            </a:r>
          </a:p>
        </p:txBody>
      </p:sp>
      <p:sp>
        <p:nvSpPr>
          <p:cNvPr id="174083" name="TextBox 3"/>
          <p:cNvSpPr txBox="1">
            <a:spLocks noChangeArrowheads="1"/>
          </p:cNvSpPr>
          <p:nvPr/>
        </p:nvSpPr>
        <p:spPr bwMode="auto">
          <a:xfrm>
            <a:off x="466725" y="2362200"/>
            <a:ext cx="7848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Volvo</a:t>
            </a:r>
            <a:r>
              <a:rPr lang="en-US" altLang="en-US" sz="1200">
                <a:solidFill>
                  <a:srgbClr val="260AF6"/>
                </a:solidFill>
                <a:cs typeface="Arial" panose="020B0604020202020204" pitchFamily="34" charset="0"/>
              </a:rPr>
              <a:t>		ALL models will be electrified by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GM</a:t>
            </a:r>
            <a:r>
              <a:rPr lang="en-US" altLang="en-US" sz="1200">
                <a:solidFill>
                  <a:srgbClr val="260AF6"/>
                </a:solidFill>
                <a:cs typeface="Arial" panose="020B0604020202020204" pitchFamily="34" charset="0"/>
              </a:rPr>
              <a:t>		10 EV models in China by 2020 (2 years from now)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260AF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Mercedes Benz</a:t>
            </a:r>
            <a:r>
              <a:rPr lang="en-US" altLang="en-US" sz="1200">
                <a:solidFill>
                  <a:srgbClr val="260AF6"/>
                </a:solidFill>
                <a:cs typeface="Arial" panose="020B0604020202020204" pitchFamily="34" charset="0"/>
              </a:rPr>
              <a:t>	Electric versions of ALL Models by 2022 (4 years)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Ford</a:t>
            </a:r>
            <a:r>
              <a:rPr lang="en-US" altLang="en-US" sz="1200">
                <a:solidFill>
                  <a:srgbClr val="260AF6"/>
                </a:solidFill>
                <a:cs typeface="Arial" panose="020B0604020202020204" pitchFamily="34" charset="0"/>
              </a:rPr>
              <a:t>		More than half will be Electric by 2022 (including F150)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Nissan Group</a:t>
            </a:r>
            <a:r>
              <a:rPr lang="en-US" altLang="en-US" sz="1200">
                <a:solidFill>
                  <a:srgbClr val="260AF6"/>
                </a:solidFill>
                <a:cs typeface="Arial" panose="020B0604020202020204" pitchFamily="34" charset="0"/>
              </a:rPr>
              <a:t>	12 new EV’s by 2022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Hyundai	</a:t>
            </a:r>
            <a:r>
              <a:rPr lang="en-US" altLang="en-US" sz="1200">
                <a:solidFill>
                  <a:srgbClr val="260AF6"/>
                </a:solidFill>
                <a:cs typeface="Arial" panose="020B0604020202020204" pitchFamily="34" charset="0"/>
              </a:rPr>
              <a:t>	12 new EVs by 2022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260AF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BMW</a:t>
            </a:r>
            <a:r>
              <a:rPr lang="en-US" altLang="en-US" sz="1200">
                <a:solidFill>
                  <a:srgbClr val="260AF6"/>
                </a:solidFill>
                <a:cs typeface="Arial" panose="020B0604020202020204" pitchFamily="34" charset="0"/>
              </a:rPr>
              <a:t>		25 Electric models by 2025 (7 years from now)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VW Group</a:t>
            </a:r>
            <a:r>
              <a:rPr lang="en-US" altLang="en-US" sz="1200">
                <a:solidFill>
                  <a:srgbClr val="260AF6"/>
                </a:solidFill>
                <a:cs typeface="Arial" panose="020B0604020202020204" pitchFamily="34" charset="0"/>
              </a:rPr>
              <a:t>	80 EV models by 2025, 16 new plants 3 million/year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260AF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260AF6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 sz="1600" u="sng" smtClean="0">
                <a:solidFill>
                  <a:srgbClr val="FF0000"/>
                </a:solidFill>
              </a:rPr>
              <a:t>All car purchasers today should</a:t>
            </a:r>
            <a:r>
              <a:rPr lang="en-US" altLang="en-US" sz="1600" u="sng" smtClean="0">
                <a:solidFill>
                  <a:srgbClr val="0000FF"/>
                </a:solidFill>
              </a:rPr>
              <a:t> at least checkout</a:t>
            </a:r>
            <a:r>
              <a:rPr lang="en-US" altLang="en-US" sz="1600" u="sng" smtClean="0">
                <a:solidFill>
                  <a:srgbClr val="FF0000"/>
                </a:solidFill>
              </a:rPr>
              <a:t> the potential of an EV to meet their driving need</a:t>
            </a:r>
          </a:p>
        </p:txBody>
      </p:sp>
      <p:sp>
        <p:nvSpPr>
          <p:cNvPr id="175107" name="Content Placeholder 2"/>
          <p:cNvSpPr>
            <a:spLocks noGrp="1"/>
          </p:cNvSpPr>
          <p:nvPr>
            <p:ph idx="4294967295"/>
          </p:nvPr>
        </p:nvSpPr>
        <p:spPr>
          <a:xfrm>
            <a:off x="830263" y="1677988"/>
            <a:ext cx="7412037" cy="2463800"/>
          </a:xfrm>
        </p:spPr>
        <p:txBody>
          <a:bodyPr lIns="91440" tIns="45720" rIns="91440" bIns="45720"/>
          <a:lstStyle/>
          <a:p>
            <a:r>
              <a:rPr lang="en-US" altLang="en-US" sz="1400" smtClean="0">
                <a:latin typeface="Arial Narrow" panose="020B0606020202030204" pitchFamily="34" charset="0"/>
              </a:rPr>
              <a:t>There is an EV or PHEV replacement for every car model on the market.</a:t>
            </a:r>
          </a:p>
          <a:p>
            <a:r>
              <a:rPr lang="en-US" altLang="en-US" sz="1400" smtClean="0">
                <a:latin typeface="Arial Narrow" panose="020B0606020202030204" pitchFamily="34" charset="0"/>
              </a:rPr>
              <a:t>That </a:t>
            </a:r>
            <a:r>
              <a:rPr lang="en-US" altLang="en-US" sz="1400" smtClean="0">
                <a:solidFill>
                  <a:srgbClr val="0000FF"/>
                </a:solidFill>
                <a:latin typeface="Arial Narrow" panose="020B0606020202030204" pitchFamily="34" charset="0"/>
              </a:rPr>
              <a:t>cost less </a:t>
            </a:r>
            <a:r>
              <a:rPr lang="en-US" altLang="en-US" sz="1400" smtClean="0">
                <a:latin typeface="Arial Narrow" panose="020B0606020202030204" pitchFamily="34" charset="0"/>
              </a:rPr>
              <a:t>than the average gas car ($35k) avg new or under $10k used,</a:t>
            </a:r>
          </a:p>
          <a:p>
            <a:r>
              <a:rPr lang="en-US" altLang="en-US" sz="1400" smtClean="0">
                <a:latin typeface="Arial Narrow" panose="020B0606020202030204" pitchFamily="34" charset="0"/>
              </a:rPr>
              <a:t>That have any </a:t>
            </a:r>
            <a:r>
              <a:rPr lang="en-US" altLang="en-US" sz="1400" smtClean="0">
                <a:solidFill>
                  <a:srgbClr val="0000FF"/>
                </a:solidFill>
                <a:latin typeface="Arial Narrow" panose="020B0606020202030204" pitchFamily="34" charset="0"/>
              </a:rPr>
              <a:t>range from 100 to 600 miles  </a:t>
            </a:r>
            <a:r>
              <a:rPr lang="en-US" altLang="en-US" sz="1400" smtClean="0">
                <a:latin typeface="Arial Narrow" panose="020B0606020202030204" pitchFamily="34" charset="0"/>
              </a:rPr>
              <a:t>(EV, PHEV)</a:t>
            </a:r>
          </a:p>
          <a:p>
            <a:r>
              <a:rPr lang="en-US" altLang="en-US" sz="1400" smtClean="0">
                <a:latin typeface="Arial Narrow" panose="020B0606020202030204" pitchFamily="34" charset="0"/>
              </a:rPr>
              <a:t>Go </a:t>
            </a:r>
            <a:r>
              <a:rPr lang="en-US" altLang="en-US" sz="1400" smtClean="0">
                <a:solidFill>
                  <a:srgbClr val="0000FF"/>
                </a:solidFill>
                <a:latin typeface="Arial Narrow" panose="020B0606020202030204" pitchFamily="34" charset="0"/>
              </a:rPr>
              <a:t>faster</a:t>
            </a:r>
            <a:r>
              <a:rPr lang="en-US" altLang="en-US" sz="1400" smtClean="0">
                <a:latin typeface="Arial Narrow" panose="020B0606020202030204" pitchFamily="34" charset="0"/>
              </a:rPr>
              <a:t>, but with les</a:t>
            </a:r>
            <a:r>
              <a:rPr lang="en-US" altLang="en-US" sz="1400" smtClean="0">
                <a:solidFill>
                  <a:srgbClr val="0000FF"/>
                </a:solidFill>
                <a:latin typeface="Arial Narrow" panose="020B0606020202030204" pitchFamily="34" charset="0"/>
              </a:rPr>
              <a:t>s cost to operate and maintain</a:t>
            </a:r>
          </a:p>
        </p:txBody>
      </p:sp>
      <p:pic>
        <p:nvPicPr>
          <p:cNvPr id="1751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83000"/>
            <a:ext cx="37338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83000"/>
            <a:ext cx="37846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0" name="TextBox 1"/>
          <p:cNvSpPr txBox="1">
            <a:spLocks noChangeArrowheads="1"/>
          </p:cNvSpPr>
          <p:nvPr/>
        </p:nvSpPr>
        <p:spPr bwMode="auto">
          <a:xfrm>
            <a:off x="2819400" y="6153150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We cannot keep doing this!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600" smtClean="0"/>
              <a:t>Power Distribution </a:t>
            </a:r>
            <a:r>
              <a:rPr lang="en-US" altLang="en-US" sz="3600" smtClean="0">
                <a:solidFill>
                  <a:srgbClr val="260AF6"/>
                </a:solidFill>
              </a:rPr>
              <a:t>SWER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48200" y="1371600"/>
            <a:ext cx="4038600" cy="83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>
                <a:solidFill>
                  <a:schemeClr val="hlink"/>
                </a:solidFill>
              </a:rPr>
              <a:t>Emergency Power:  Use Single Wire Earth Return</a:t>
            </a:r>
          </a:p>
        </p:txBody>
      </p:sp>
      <p:sp>
        <p:nvSpPr>
          <p:cNvPr id="176132" name="Text Box 5"/>
          <p:cNvSpPr txBox="1">
            <a:spLocks noChangeArrowheads="1"/>
          </p:cNvSpPr>
          <p:nvPr/>
        </p:nvSpPr>
        <p:spPr bwMode="auto">
          <a:xfrm>
            <a:off x="5638800" y="5867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Not approved by NEC</a:t>
            </a:r>
          </a:p>
        </p:txBody>
      </p:sp>
      <p:pic>
        <p:nvPicPr>
          <p:cNvPr id="176133" name="Picture 7" descr="swer-boxes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37338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4" name="Picture 8" descr="SWER-3rods014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371600"/>
            <a:ext cx="36798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503238"/>
          </a:xfrm>
        </p:spPr>
        <p:txBody>
          <a:bodyPr/>
          <a:lstStyle/>
          <a:p>
            <a:r>
              <a:rPr lang="en-US" altLang="en-US" sz="3600" smtClean="0"/>
              <a:t>Power Distribution </a:t>
            </a:r>
            <a:r>
              <a:rPr lang="en-US" altLang="en-US" sz="3600" smtClean="0">
                <a:solidFill>
                  <a:srgbClr val="260AF6"/>
                </a:solidFill>
              </a:rPr>
              <a:t>SWER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39000" y="1219200"/>
            <a:ext cx="1524000" cy="3048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mtClean="0"/>
              <a:t>Single </a:t>
            </a:r>
          </a:p>
          <a:p>
            <a:pPr algn="ctr">
              <a:buFontTx/>
              <a:buNone/>
            </a:pPr>
            <a:r>
              <a:rPr lang="en-US" altLang="en-US" smtClean="0"/>
              <a:t>Wire </a:t>
            </a:r>
          </a:p>
          <a:p>
            <a:pPr algn="ctr">
              <a:buFontTx/>
              <a:buNone/>
            </a:pPr>
            <a:r>
              <a:rPr lang="en-US" altLang="en-US" smtClean="0"/>
              <a:t>Earth </a:t>
            </a:r>
          </a:p>
          <a:p>
            <a:pPr algn="ctr">
              <a:buFontTx/>
              <a:buNone/>
            </a:pPr>
            <a:r>
              <a:rPr lang="en-US" altLang="en-US" smtClean="0"/>
              <a:t>Return</a:t>
            </a:r>
          </a:p>
        </p:txBody>
      </p:sp>
      <p:sp>
        <p:nvSpPr>
          <p:cNvPr id="177156" name="Text Box 6"/>
          <p:cNvSpPr txBox="1">
            <a:spLocks noChangeArrowheads="1"/>
          </p:cNvSpPr>
          <p:nvPr/>
        </p:nvSpPr>
        <p:spPr bwMode="auto">
          <a:xfrm>
            <a:off x="7010400" y="4267200"/>
            <a:ext cx="213360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Not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approved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 by NEC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(when grid connected)</a:t>
            </a:r>
          </a:p>
        </p:txBody>
      </p:sp>
      <p:pic>
        <p:nvPicPr>
          <p:cNvPr id="177157" name="Picture 10" descr="GD09-team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62484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8" name="Text Box 4"/>
          <p:cNvSpPr txBox="1">
            <a:spLocks noChangeArrowheads="1"/>
          </p:cNvSpPr>
          <p:nvPr/>
        </p:nvSpPr>
        <p:spPr bwMode="auto">
          <a:xfrm>
            <a:off x="990600" y="4953000"/>
            <a:ext cx="3352800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cs typeface="Arial" panose="020B0604020202020204" pitchFamily="34" charset="0"/>
              </a:rPr>
              <a:t>Double to 230 VAC at source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cs typeface="Arial" panose="020B0604020202020204" pitchFamily="34" charset="0"/>
              </a:rPr>
              <a:t>Rectify to 330 VDC for delivery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503238"/>
          </a:xfrm>
        </p:spPr>
        <p:txBody>
          <a:bodyPr/>
          <a:lstStyle/>
          <a:p>
            <a:r>
              <a:rPr lang="en-US" altLang="en-US" sz="3200" u="sng" smtClean="0"/>
              <a:t>Field Example - Golden Packet Event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39000" y="1295400"/>
            <a:ext cx="12954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b="1" smtClean="0"/>
              <a:t>21 July </a:t>
            </a:r>
          </a:p>
          <a:p>
            <a:pPr algn="ctr">
              <a:buFontTx/>
              <a:buNone/>
            </a:pPr>
            <a:r>
              <a:rPr lang="en-US" altLang="en-US" sz="2400" b="1" smtClean="0"/>
              <a:t>2018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010400" y="2971800"/>
            <a:ext cx="1828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14 Hops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Maine to Georgia!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905000" y="6353175"/>
            <a:ext cx="6324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 Laptops, 50W dual band, 2 HT’s and APRS – 6 Hours</a:t>
            </a:r>
          </a:p>
        </p:txBody>
      </p:sp>
      <p:pic>
        <p:nvPicPr>
          <p:cNvPr id="32774" name="Picture 8" descr="Across-P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9436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3"/>
          <p:cNvSpPr txBox="1">
            <a:spLocks noChangeArrowheads="1"/>
          </p:cNvSpPr>
          <p:nvPr/>
        </p:nvSpPr>
        <p:spPr bwMode="auto">
          <a:xfrm>
            <a:off x="7010400" y="44958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573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b="1">
                <a:solidFill>
                  <a:srgbClr val="260AF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SUCCESS!</a:t>
            </a:r>
          </a:p>
          <a:p>
            <a:pPr algn="ctr">
              <a:buFontTx/>
              <a:buNone/>
            </a:pPr>
            <a:r>
              <a:rPr lang="en-US" altLang="en-US" sz="2000" b="1">
                <a:solidFill>
                  <a:srgbClr val="260AF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26 July </a:t>
            </a:r>
          </a:p>
          <a:p>
            <a:pPr algn="ctr">
              <a:buFontTx/>
              <a:buNone/>
            </a:pPr>
            <a:r>
              <a:rPr lang="en-US" altLang="en-US" sz="2000" b="1">
                <a:solidFill>
                  <a:srgbClr val="260AF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503238"/>
          </a:xfrm>
        </p:spPr>
        <p:txBody>
          <a:bodyPr/>
          <a:lstStyle/>
          <a:p>
            <a:r>
              <a:rPr lang="en-US" altLang="en-US" smtClean="0"/>
              <a:t>Example: </a:t>
            </a:r>
            <a:r>
              <a:rPr lang="en-US" altLang="en-US" smtClean="0">
                <a:solidFill>
                  <a:srgbClr val="260AF6"/>
                </a:solidFill>
              </a:rPr>
              <a:t>Power</a:t>
            </a:r>
            <a:r>
              <a:rPr lang="en-US" altLang="en-US" smtClean="0"/>
              <a:t> Distribution 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685800" y="5715000"/>
            <a:ext cx="7696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Problem: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6 </a:t>
            </a:r>
            <a:r>
              <a:rPr lang="en-US" alt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Hr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event 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from Hill top 3200’ from car</a:t>
            </a:r>
          </a:p>
        </p:txBody>
      </p:sp>
      <p:pic>
        <p:nvPicPr>
          <p:cNvPr id="33796" name="Picture 8" descr="GD-h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48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sz="3600" smtClean="0"/>
              <a:t>Power Distribution </a:t>
            </a:r>
            <a:r>
              <a:rPr lang="en-US" altLang="en-US" sz="3600" smtClean="0">
                <a:solidFill>
                  <a:srgbClr val="260AF6"/>
                </a:solidFill>
              </a:rPr>
              <a:t>SWER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371600"/>
            <a:ext cx="73914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/>
              <a:t>Emergency Power:</a:t>
            </a:r>
            <a:r>
              <a:rPr lang="en-US" altLang="en-US" sz="2400" smtClean="0">
                <a:solidFill>
                  <a:schemeClr val="hlink"/>
                </a:solidFill>
              </a:rPr>
              <a:t>  </a:t>
            </a:r>
            <a:r>
              <a:rPr lang="en-US" altLang="en-US" sz="2400" smtClean="0">
                <a:solidFill>
                  <a:srgbClr val="260AF6"/>
                </a:solidFill>
              </a:rPr>
              <a:t>Single Wire Earth Return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914400" y="57150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3200’ system fits in laptop bag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638800" y="5867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Not approved by NEC</a:t>
            </a:r>
          </a:p>
        </p:txBody>
      </p:sp>
      <p:pic>
        <p:nvPicPr>
          <p:cNvPr id="34822" name="Picture 8" descr="swer-equip2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69620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600" smtClean="0"/>
              <a:t>Power Distribution </a:t>
            </a:r>
            <a:r>
              <a:rPr lang="en-US" altLang="en-US" sz="3600" smtClean="0">
                <a:solidFill>
                  <a:srgbClr val="260AF6"/>
                </a:solidFill>
              </a:rPr>
              <a:t>SWER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371600"/>
            <a:ext cx="73914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/>
              <a:t>Emergency Power:</a:t>
            </a:r>
            <a:r>
              <a:rPr lang="en-US" altLang="en-US" sz="2400" smtClean="0">
                <a:solidFill>
                  <a:schemeClr val="hlink"/>
                </a:solidFill>
              </a:rPr>
              <a:t>  </a:t>
            </a:r>
            <a:r>
              <a:rPr lang="en-US" altLang="en-US" sz="2400" smtClean="0">
                <a:solidFill>
                  <a:srgbClr val="260AF6"/>
                </a:solidFill>
              </a:rPr>
              <a:t>Single Wire Earth Return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14400" y="5257800"/>
            <a:ext cx="4419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Double to 230 VAC at source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Rectify to 330 VDC for delivery</a:t>
            </a: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5638800" y="53340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Not approved by NEC</a:t>
            </a:r>
          </a:p>
        </p:txBody>
      </p:sp>
      <p:pic>
        <p:nvPicPr>
          <p:cNvPr id="35846" name="Picture 8" descr="SWER-system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07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600" smtClean="0"/>
              <a:t>Power Distribution </a:t>
            </a:r>
            <a:r>
              <a:rPr lang="en-US" altLang="en-US" sz="3600" smtClean="0">
                <a:solidFill>
                  <a:srgbClr val="260AF6"/>
                </a:solidFill>
              </a:rPr>
              <a:t>SWER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48200" y="1371600"/>
            <a:ext cx="4038600" cy="83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/>
              <a:t>Emergency Power:</a:t>
            </a:r>
            <a:r>
              <a:rPr lang="en-US" altLang="en-US" sz="2400" smtClean="0">
                <a:solidFill>
                  <a:schemeClr val="hlink"/>
                </a:solidFill>
              </a:rPr>
              <a:t> </a:t>
            </a:r>
          </a:p>
          <a:p>
            <a:pPr>
              <a:buFontTx/>
              <a:buNone/>
            </a:pPr>
            <a:r>
              <a:rPr lang="en-US" altLang="en-US" sz="2400" smtClean="0">
                <a:solidFill>
                  <a:srgbClr val="260AF6"/>
                </a:solidFill>
              </a:rPr>
              <a:t>Single Wire Earth Return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638800" y="58674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Not approved by NEC</a:t>
            </a:r>
          </a:p>
        </p:txBody>
      </p:sp>
      <p:pic>
        <p:nvPicPr>
          <p:cNvPr id="36869" name="Picture 5" descr="swer-boxes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37338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ground-resist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5274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1"/>
          <p:cNvSpPr txBox="1">
            <a:spLocks noChangeArrowheads="1"/>
          </p:cNvSpPr>
          <p:nvPr/>
        </p:nvSpPr>
        <p:spPr bwMode="auto">
          <a:xfrm>
            <a:off x="914400" y="571976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And 3200’ of #22 = 50 ohms</a:t>
            </a:r>
          </a:p>
        </p:txBody>
      </p:sp>
      <p:sp>
        <p:nvSpPr>
          <p:cNvPr id="36872" name="Oval 6"/>
          <p:cNvSpPr>
            <a:spLocks noChangeArrowheads="1"/>
          </p:cNvSpPr>
          <p:nvPr/>
        </p:nvSpPr>
        <p:spPr bwMode="auto">
          <a:xfrm>
            <a:off x="876300" y="3205163"/>
            <a:ext cx="3603625" cy="300037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D4F4D6-6072-478C-B05C-5CFE53B3377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457200" y="274638"/>
            <a:ext cx="75438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tx2"/>
                </a:solidFill>
              </a:rPr>
              <a:t>ARRL Book - Power and Energy! </a:t>
            </a:r>
          </a:p>
        </p:txBody>
      </p:sp>
      <p:pic>
        <p:nvPicPr>
          <p:cNvPr id="22532" name="Picture 5" descr="Energy-Choices-ARRL-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8743"/>
            <a:ext cx="8262938" cy="501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503238"/>
          </a:xfrm>
        </p:spPr>
        <p:txBody>
          <a:bodyPr/>
          <a:lstStyle/>
          <a:p>
            <a:r>
              <a:rPr lang="en-US" altLang="en-US" sz="3600" smtClean="0"/>
              <a:t>Power Distribution </a:t>
            </a:r>
            <a:r>
              <a:rPr lang="en-US" altLang="en-US" sz="3600" smtClean="0">
                <a:solidFill>
                  <a:srgbClr val="260AF6"/>
                </a:solidFill>
              </a:rPr>
              <a:t>SWER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467600" y="1219200"/>
            <a:ext cx="1295400" cy="1828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smtClean="0"/>
              <a:t>Single </a:t>
            </a:r>
          </a:p>
          <a:p>
            <a:pPr algn="ctr">
              <a:buFontTx/>
              <a:buNone/>
            </a:pPr>
            <a:r>
              <a:rPr lang="en-US" altLang="en-US" sz="2400" smtClean="0"/>
              <a:t>Wire </a:t>
            </a:r>
          </a:p>
          <a:p>
            <a:pPr algn="ctr">
              <a:buFontTx/>
              <a:buNone/>
            </a:pPr>
            <a:r>
              <a:rPr lang="en-US" altLang="en-US" sz="2400" smtClean="0"/>
              <a:t>Earth </a:t>
            </a:r>
          </a:p>
          <a:p>
            <a:pPr algn="ctr">
              <a:buFontTx/>
              <a:buNone/>
            </a:pPr>
            <a:r>
              <a:rPr lang="en-US" altLang="en-US" sz="2400" smtClean="0"/>
              <a:t>Return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010400" y="3810000"/>
            <a:ext cx="18288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Not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approved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by NEC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143000" y="5715000"/>
            <a:ext cx="6324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 Laptops, 50W dual band, 2 HT’s and APRS – 6 Hours</a:t>
            </a:r>
          </a:p>
        </p:txBody>
      </p:sp>
      <p:pic>
        <p:nvPicPr>
          <p:cNvPr id="37894" name="Picture 8" descr="GD09op1x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5867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590800" y="1066800"/>
            <a:ext cx="3505200" cy="1981200"/>
          </a:xfrm>
          <a:prstGeom prst="straightConnector1">
            <a:avLst/>
          </a:prstGeom>
          <a:ln w="25400">
            <a:solidFill>
              <a:srgbClr val="EEFE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62E37-DF6F-40FC-A9CD-DCDA9FA688F7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FF"/>
                </a:solidFill>
              </a:rPr>
              <a:t>Field-Day Emergency Power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28725"/>
            <a:ext cx="8229600" cy="1066800"/>
          </a:xfrm>
        </p:spPr>
        <p:txBody>
          <a:bodyPr/>
          <a:lstStyle/>
          <a:p>
            <a:r>
              <a:rPr lang="en-US" altLang="en-US" smtClean="0"/>
              <a:t>Adding solar panels to junkyard prius(s)</a:t>
            </a:r>
          </a:p>
        </p:txBody>
      </p:sp>
      <p:pic>
        <p:nvPicPr>
          <p:cNvPr id="38917" name="Picture 5" descr="SPHEV-roof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29083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http://aprs.org/prius/trailer/trailer-and-car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98675"/>
            <a:ext cx="3714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 descr="http://aprs.org/prius/trailer/trailer-and-car-rear-up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371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1"/>
          <p:cNvSpPr txBox="1">
            <a:spLocks noChangeArrowheads="1"/>
          </p:cNvSpPr>
          <p:nvPr/>
        </p:nvSpPr>
        <p:spPr bwMode="auto">
          <a:xfrm>
            <a:off x="4876800" y="4419600"/>
            <a:ext cx="2952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About 500W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Field Day solar 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8077200" cy="917575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Typical Backup solutions </a:t>
            </a:r>
            <a:br>
              <a:rPr lang="en-US" altLang="en-US" sz="3600" b="1" smtClean="0"/>
            </a:br>
            <a:r>
              <a:rPr lang="en-US" altLang="en-US" sz="3600" b="1" smtClean="0"/>
              <a:t>Generators &amp; Batteries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1400" y="4876800"/>
            <a:ext cx="7439025" cy="1025525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solidFill>
                  <a:srgbClr val="7030A0"/>
                </a:solidFill>
              </a:rPr>
              <a:t>To provide </a:t>
            </a:r>
            <a:r>
              <a:rPr lang="en-US" altLang="en-US" sz="2400" b="1" dirty="0" smtClean="0">
                <a:solidFill>
                  <a:srgbClr val="0505FF"/>
                </a:solidFill>
              </a:rPr>
              <a:t>less than $1 </a:t>
            </a:r>
            <a:r>
              <a:rPr lang="en-US" altLang="en-US" sz="2400" b="1" dirty="0" smtClean="0">
                <a:solidFill>
                  <a:srgbClr val="7030A0"/>
                </a:solidFill>
              </a:rPr>
              <a:t>of electricity </a:t>
            </a:r>
          </a:p>
          <a:p>
            <a:pPr eaLnBrk="1" hangingPunct="1"/>
            <a:r>
              <a:rPr lang="en-US" altLang="en-US" sz="2400" b="1" dirty="0" smtClean="0">
                <a:solidFill>
                  <a:srgbClr val="7030A0"/>
                </a:solidFill>
              </a:rPr>
              <a:t>8 hours of 1.2kW house load</a:t>
            </a:r>
          </a:p>
          <a:p>
            <a:pPr eaLnBrk="1" hangingPunct="1"/>
            <a:r>
              <a:rPr lang="en-US" altLang="en-US" sz="2400" b="1" dirty="0" smtClean="0">
                <a:solidFill>
                  <a:srgbClr val="7030A0"/>
                </a:solidFill>
              </a:rPr>
              <a:t>Once a year!</a:t>
            </a:r>
          </a:p>
        </p:txBody>
      </p:sp>
      <p:sp>
        <p:nvSpPr>
          <p:cNvPr id="39940" name="TextBox 8"/>
          <p:cNvSpPr txBox="1">
            <a:spLocks noChangeArrowheads="1"/>
          </p:cNvSpPr>
          <p:nvPr/>
        </p:nvSpPr>
        <p:spPr bwMode="auto">
          <a:xfrm>
            <a:off x="5181600" y="6100763"/>
            <a:ext cx="35814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hlinkClick r:id="rId2"/>
              </a:rPr>
              <a:t>www.aprs.org/</a:t>
            </a:r>
            <a:r>
              <a:rPr lang="en-US" altLang="en-US" sz="1600"/>
              <a:t>alternative-energy.html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pic>
        <p:nvPicPr>
          <p:cNvPr id="3994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1800"/>
            <a:ext cx="371951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2450"/>
            <a:ext cx="319563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914400" y="3657600"/>
            <a:ext cx="6019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371600" y="457200"/>
            <a:ext cx="6019800" cy="564356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C59AB6-E544-4463-B491-F47CC2EAD20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470900" cy="1066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Every Hybrid has at least a 50 kW generator!</a:t>
            </a:r>
          </a:p>
        </p:txBody>
      </p: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685800" y="1295400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Suitable for about 10kW of continuous field power</a:t>
            </a:r>
          </a:p>
        </p:txBody>
      </p:sp>
      <p:pic>
        <p:nvPicPr>
          <p:cNvPr id="40965" name="Picture 2" descr="http://aprs.org/prius/photos/RearOutlets1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2466975"/>
            <a:ext cx="34861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http://aprs.org/prius/Prius-Backup-Pow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21957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4937125" y="5562600"/>
            <a:ext cx="3486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10 kW outlet for 220vDC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             And 1 kW outlet for AC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5562600" y="4038600"/>
            <a:ext cx="304800" cy="15240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696200" y="4038600"/>
            <a:ext cx="381000" cy="18780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0" name="TextBox 9"/>
          <p:cNvSpPr txBox="1">
            <a:spLocks noChangeArrowheads="1"/>
          </p:cNvSpPr>
          <p:nvPr/>
        </p:nvSpPr>
        <p:spPr bwMode="auto">
          <a:xfrm>
            <a:off x="304800" y="5105400"/>
            <a:ext cx="4219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Same 5kWh/gal as a good Honda generator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     (because it only runs when needed)</a:t>
            </a:r>
          </a:p>
        </p:txBody>
      </p:sp>
      <p:sp>
        <p:nvSpPr>
          <p:cNvPr id="40971" name="TextBox 8"/>
          <p:cNvSpPr txBox="1">
            <a:spLocks noChangeArrowheads="1"/>
          </p:cNvSpPr>
          <p:nvPr/>
        </p:nvSpPr>
        <p:spPr bwMode="auto">
          <a:xfrm>
            <a:off x="381000" y="5867400"/>
            <a:ext cx="38862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</a:rPr>
              <a:t>Over 60 Hybrids in 2014!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8CBC0E-6C9A-48BF-A23F-B5D6EC84AE1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8" y="533400"/>
            <a:ext cx="8229600" cy="1066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</a:rPr>
              <a:t>Needs HV or 12v DC inverter</a:t>
            </a:r>
          </a:p>
        </p:txBody>
      </p:sp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701675" y="12192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Whole House Prius Backup – 3 kW of 240 VAC</a:t>
            </a:r>
          </a:p>
        </p:txBody>
      </p:sp>
      <p:sp>
        <p:nvSpPr>
          <p:cNvPr id="41989" name="TextBox 9"/>
          <p:cNvSpPr txBox="1">
            <a:spLocks noChangeArrowheads="1"/>
          </p:cNvSpPr>
          <p:nvPr/>
        </p:nvSpPr>
        <p:spPr bwMode="auto">
          <a:xfrm>
            <a:off x="701675" y="5057775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Same 5kWh/gal as a good Honda generator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     (because it only runs when needed)</a:t>
            </a:r>
          </a:p>
        </p:txBody>
      </p:sp>
      <p:sp>
        <p:nvSpPr>
          <p:cNvPr id="41990" name="AutoShape 2" descr="Image result for priups power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41991" name="Picture 6" descr="http://techno-fandom.org/~hobbit/pix/prius-ferru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7213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0" descr="http://www.aprs.org/prius/inverter-in-back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265588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7"/>
          <p:cNvSpPr txBox="1">
            <a:spLocks noChangeArrowheads="1"/>
          </p:cNvSpPr>
          <p:nvPr/>
        </p:nvSpPr>
        <p:spPr bwMode="auto">
          <a:xfrm>
            <a:off x="5562600" y="4997450"/>
            <a:ext cx="2732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Or  2 kW peak and 800W continuous</a:t>
            </a:r>
          </a:p>
        </p:txBody>
      </p:sp>
      <p:sp>
        <p:nvSpPr>
          <p:cNvPr id="41994" name="TextBox 1"/>
          <p:cNvSpPr txBox="1">
            <a:spLocks noChangeArrowheads="1"/>
          </p:cNvSpPr>
          <p:nvPr/>
        </p:nvSpPr>
        <p:spPr bwMode="auto">
          <a:xfrm>
            <a:off x="1447800" y="29035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Connect to 220V battery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94FADE-2A6D-4B30-A1F9-37A11B960E18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470900" cy="1066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Every Hybrid and EV has a KW+ at 12 volts</a:t>
            </a:r>
          </a:p>
        </p:txBody>
      </p:sp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685800" y="1295400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Suitable for about 10kW of continuous field power</a:t>
            </a:r>
          </a:p>
        </p:txBody>
      </p:sp>
      <p:pic>
        <p:nvPicPr>
          <p:cNvPr id="43013" name="Picture 4" descr="http://aprs.org/prius/Prius-Backup-Pow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21957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2"/>
          <p:cNvSpPr txBox="1">
            <a:spLocks noChangeArrowheads="1"/>
          </p:cNvSpPr>
          <p:nvPr/>
        </p:nvSpPr>
        <p:spPr bwMode="auto">
          <a:xfrm>
            <a:off x="4705350" y="4765675"/>
            <a:ext cx="37179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260-420 VDC input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12v @ 135 Amps out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2000w from 12v system</a:t>
            </a:r>
          </a:p>
        </p:txBody>
      </p:sp>
      <p:pic>
        <p:nvPicPr>
          <p:cNvPr id="430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005013"/>
            <a:ext cx="37179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590800" y="2667000"/>
            <a:ext cx="3505200" cy="801688"/>
          </a:xfrm>
          <a:prstGeom prst="line">
            <a:avLst/>
          </a:prstGeom>
          <a:ln w="53975">
            <a:solidFill>
              <a:srgbClr val="050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9600" y="5293409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VOLT has 2 kW!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124700" cy="463550"/>
          </a:xfrm>
        </p:spPr>
        <p:txBody>
          <a:bodyPr/>
          <a:lstStyle/>
          <a:p>
            <a:r>
              <a:rPr lang="en-US" altLang="en-US" b="1" u="sng" smtClean="0"/>
              <a:t>220/330 VDC distribution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0" y="5181600"/>
            <a:ext cx="4724400" cy="1371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smtClean="0"/>
              <a:t>Greater distances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smtClean="0"/>
              <a:t>At half the current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smtClean="0"/>
              <a:t>At twice the power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smtClean="0"/>
              <a:t>#18 zip cord (5A) = 1100 watts easily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810000" y="14478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50 kW peak (10 kW average)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4876800" y="42672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Safe, cheap connectors</a:t>
            </a:r>
          </a:p>
        </p:txBody>
      </p:sp>
      <p:pic>
        <p:nvPicPr>
          <p:cNvPr id="44038" name="Picture 8" descr="RearOutlets1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28956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2" descr="220cord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28575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 Box 15"/>
          <p:cNvSpPr txBox="1">
            <a:spLocks noChangeArrowheads="1"/>
          </p:cNvSpPr>
          <p:nvPr/>
        </p:nvSpPr>
        <p:spPr bwMode="auto">
          <a:xfrm>
            <a:off x="4953000" y="47244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(Modified to prevent incorrect use.)</a:t>
            </a:r>
          </a:p>
        </p:txBody>
      </p:sp>
      <p:pic>
        <p:nvPicPr>
          <p:cNvPr id="4404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65325"/>
            <a:ext cx="3429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" descr="http://www.aprs.org/prius/inverter-in-back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2046288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03400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CE4C17-4498-4FA5-A009-94CA88E1AD3A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803400"/>
            <a:ext cx="3981450" cy="1066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000" dirty="0" smtClean="0">
                <a:solidFill>
                  <a:srgbClr val="0000FF"/>
                </a:solidFill>
              </a:rPr>
              <a:t>60A alternators only provide  </a:t>
            </a:r>
          </a:p>
          <a:p>
            <a:pPr marL="0" indent="0">
              <a:buFontTx/>
              <a:buNone/>
            </a:pPr>
            <a:r>
              <a:rPr lang="en-US" altLang="en-US" sz="2000" dirty="0" smtClean="0">
                <a:solidFill>
                  <a:srgbClr val="0000FF"/>
                </a:solidFill>
              </a:rPr>
              <a:t>30A at idle (</a:t>
            </a:r>
            <a:r>
              <a:rPr lang="en-US" altLang="en-US" sz="2000" dirty="0" smtClean="0">
                <a:solidFill>
                  <a:srgbClr val="FF3300"/>
                </a:solidFill>
              </a:rPr>
              <a:t>400W average</a:t>
            </a:r>
            <a:r>
              <a:rPr lang="en-US" altLang="en-US" sz="2000" dirty="0" smtClean="0">
                <a:solidFill>
                  <a:srgbClr val="0000FF"/>
                </a:solidFill>
              </a:rPr>
              <a:t>)…”</a:t>
            </a:r>
          </a:p>
        </p:txBody>
      </p:sp>
      <p:sp>
        <p:nvSpPr>
          <p:cNvPr id="45062" name="TextBox 9"/>
          <p:cNvSpPr txBox="1">
            <a:spLocks noChangeArrowheads="1"/>
          </p:cNvSpPr>
          <p:nvPr/>
        </p:nvSpPr>
        <p:spPr bwMode="auto">
          <a:xfrm>
            <a:off x="711200" y="4495800"/>
            <a:ext cx="4219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Can’t do Whole House</a:t>
            </a:r>
          </a:p>
        </p:txBody>
      </p:sp>
      <p:sp>
        <p:nvSpPr>
          <p:cNvPr id="45063" name="AutoShape 2" descr="Image result for priups power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064" name="TextBox 7"/>
          <p:cNvSpPr txBox="1">
            <a:spLocks noChangeArrowheads="1"/>
          </p:cNvSpPr>
          <p:nvPr/>
        </p:nvSpPr>
        <p:spPr bwMode="auto">
          <a:xfrm>
            <a:off x="5592763" y="4325938"/>
            <a:ext cx="2732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Any 12v car can do this</a:t>
            </a:r>
          </a:p>
        </p:txBody>
      </p:sp>
      <p:sp>
        <p:nvSpPr>
          <p:cNvPr id="45065" name="TextBox 8"/>
          <p:cNvSpPr txBox="1">
            <a:spLocks noChangeArrowheads="1"/>
          </p:cNvSpPr>
          <p:nvPr/>
        </p:nvSpPr>
        <p:spPr bwMode="auto">
          <a:xfrm>
            <a:off x="614363" y="4854575"/>
            <a:ext cx="8077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</a:rPr>
              <a:t>          But only with the motor ALWAYS running.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FF3300"/>
                </a:solidFill>
                <a:latin typeface="Times New Roman" panose="02020603050405020304" pitchFamily="18" charset="0"/>
              </a:rPr>
              <a:t>Only Hybrids with auto-motor start/stop can do it continuously</a:t>
            </a:r>
            <a:r>
              <a:rPr lang="en-US" altLang="en-US" sz="2400" u="sng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901700" y="4800600"/>
            <a:ext cx="742315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7" name="TextBox 2"/>
          <p:cNvSpPr txBox="1">
            <a:spLocks noChangeArrowheads="1"/>
          </p:cNvSpPr>
          <p:nvPr/>
        </p:nvSpPr>
        <p:spPr bwMode="auto">
          <a:xfrm>
            <a:off x="838200" y="533400"/>
            <a:ext cx="7380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0000FF"/>
                </a:solidFill>
                <a:latin typeface="Times New Roman" panose="02020603050405020304" pitchFamily="18" charset="0"/>
              </a:rPr>
              <a:t>Gas Cars cannot provide long term House Power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1066800" y="1828800"/>
            <a:ext cx="1982788" cy="19812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01700" y="1905000"/>
            <a:ext cx="1536700" cy="18288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A296B1-6F46-4FFC-B05E-3E4C4D0757B2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848600" cy="681038"/>
          </a:xfrm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3200" u="sng" smtClean="0">
                <a:solidFill>
                  <a:srgbClr val="004990"/>
                </a:solidFill>
              </a:rPr>
              <a:t>EVs can power homes during blackouts</a:t>
            </a:r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6805613" y="1371600"/>
            <a:ext cx="22098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Power out?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Power your 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From your Car!</a:t>
            </a:r>
          </a:p>
        </p:txBody>
      </p:sp>
      <p:sp>
        <p:nvSpPr>
          <p:cNvPr id="46085" name="Text Box 12"/>
          <p:cNvSpPr txBox="1">
            <a:spLocks noChangeArrowheads="1"/>
          </p:cNvSpPr>
          <p:nvPr/>
        </p:nvSpPr>
        <p:spPr bwMode="auto">
          <a:xfrm>
            <a:off x="3429000" y="6172200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  <a:latin typeface="Times New Roman" panose="02020603050405020304" pitchFamily="18" charset="0"/>
              </a:rPr>
              <a:t>http://aprs.org/payin-to-plugin.html</a:t>
            </a:r>
          </a:p>
        </p:txBody>
      </p:sp>
      <p:sp>
        <p:nvSpPr>
          <p:cNvPr id="46086" name="Text Box 13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  <a:latin typeface="Times New Roman" panose="02020603050405020304" pitchFamily="18" charset="0"/>
              </a:rPr>
              <a:t>Bob Bruninga, PE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  <a:latin typeface="Times New Roman" panose="02020603050405020304" pitchFamily="18" charset="0"/>
              </a:rPr>
              <a:t>IEEE Transportation Committee</a:t>
            </a:r>
          </a:p>
        </p:txBody>
      </p:sp>
      <p:pic>
        <p:nvPicPr>
          <p:cNvPr id="46087" name="Picture 10" descr="ht_nissan_vehicle_to_home_jt_120707_w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56388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60725"/>
            <a:ext cx="43053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Box 1"/>
          <p:cNvSpPr txBox="1">
            <a:spLocks noChangeArrowheads="1"/>
          </p:cNvSpPr>
          <p:nvPr/>
        </p:nvSpPr>
        <p:spPr bwMode="auto">
          <a:xfrm>
            <a:off x="1676400" y="5006975"/>
            <a:ext cx="2570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EV’s don’t wait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in gas lines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73E455-9858-424A-A94A-07EB9CC446C5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848600" cy="681038"/>
          </a:xfrm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3200" u="sng" smtClean="0">
                <a:solidFill>
                  <a:srgbClr val="004990"/>
                </a:solidFill>
              </a:rPr>
              <a:t>EVs can power homes during blackouts</a:t>
            </a:r>
          </a:p>
        </p:txBody>
      </p:sp>
      <p:sp>
        <p:nvSpPr>
          <p:cNvPr id="48132" name="Rectangle 9"/>
          <p:cNvSpPr>
            <a:spLocks noChangeArrowheads="1"/>
          </p:cNvSpPr>
          <p:nvPr/>
        </p:nvSpPr>
        <p:spPr bwMode="auto">
          <a:xfrm>
            <a:off x="6259513" y="1143000"/>
            <a:ext cx="2700337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Power out at your house?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Go across the street!</a:t>
            </a:r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3429000" y="6172200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  <a:latin typeface="Times New Roman" panose="02020603050405020304" pitchFamily="18" charset="0"/>
              </a:rPr>
              <a:t>http://aprs.org/payin-to-plugin.html</a:t>
            </a:r>
          </a:p>
        </p:txBody>
      </p:sp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  <a:latin typeface="Times New Roman" panose="02020603050405020304" pitchFamily="18" charset="0"/>
              </a:rPr>
              <a:t>Bob Bruninga, PE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  <a:latin typeface="Times New Roman" panose="02020603050405020304" pitchFamily="18" charset="0"/>
              </a:rPr>
              <a:t>IEEE Transportation Committee</a:t>
            </a:r>
          </a:p>
        </p:txBody>
      </p:sp>
      <p:sp>
        <p:nvSpPr>
          <p:cNvPr id="48135" name="TextBox 1"/>
          <p:cNvSpPr txBox="1">
            <a:spLocks noChangeArrowheads="1"/>
          </p:cNvSpPr>
          <p:nvPr/>
        </p:nvSpPr>
        <p:spPr bwMode="auto">
          <a:xfrm>
            <a:off x="6259513" y="3606800"/>
            <a:ext cx="25701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All the gas stations have no power and cannot pump gas?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EV’s don’t wait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in gas lines</a:t>
            </a:r>
          </a:p>
        </p:txBody>
      </p:sp>
      <p:pic>
        <p:nvPicPr>
          <p:cNvPr id="481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219200"/>
            <a:ext cx="51006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70F71E-704A-442F-86CD-5102196AA43B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457200" y="274638"/>
            <a:ext cx="75438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tx2"/>
                </a:solidFill>
              </a:rPr>
              <a:t>May QST- Power and Energy! 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404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305800" cy="1371600"/>
          </a:xfrm>
        </p:spPr>
        <p:txBody>
          <a:bodyPr/>
          <a:lstStyle/>
          <a:p>
            <a:r>
              <a:rPr lang="en-US" altLang="en-US" sz="3600" b="1" smtClean="0">
                <a:solidFill>
                  <a:srgbClr val="0000FF"/>
                </a:solidFill>
              </a:rPr>
              <a:t>EV’s </a:t>
            </a:r>
            <a:r>
              <a:rPr lang="en-US" altLang="en-US" sz="3600" smtClean="0">
                <a:solidFill>
                  <a:schemeClr val="tx1"/>
                </a:solidFill>
              </a:rPr>
              <a:t>are now</a:t>
            </a:r>
            <a:r>
              <a:rPr lang="en-US" altLang="en-US" sz="3600" b="1" smtClean="0">
                <a:solidFill>
                  <a:schemeClr val="tx1"/>
                </a:solidFill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</a:rPr>
              <a:t>better, cleaner, faster, quieter, safer,  </a:t>
            </a:r>
            <a:r>
              <a:rPr lang="en-US" altLang="en-US" sz="3600" smtClean="0">
                <a:solidFill>
                  <a:schemeClr val="tx1"/>
                </a:solidFill>
              </a:rPr>
              <a:t>cheaper to</a:t>
            </a:r>
            <a:r>
              <a:rPr lang="en-US" altLang="en-US" sz="3600" b="1" smtClean="0">
                <a:solidFill>
                  <a:schemeClr val="tx1"/>
                </a:solidFill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</a:rPr>
              <a:t>buy, </a:t>
            </a:r>
            <a:r>
              <a:rPr lang="en-US" altLang="en-US" sz="3600" smtClean="0">
                <a:solidFill>
                  <a:schemeClr val="tx1"/>
                </a:solidFill>
              </a:rPr>
              <a:t>cheaper to</a:t>
            </a:r>
            <a:r>
              <a:rPr lang="en-US" altLang="en-US" sz="3600" b="1" smtClean="0">
                <a:solidFill>
                  <a:schemeClr val="tx1"/>
                </a:solidFill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</a:rPr>
              <a:t>operate </a:t>
            </a:r>
            <a:r>
              <a:rPr lang="en-US" altLang="en-US" sz="3600" smtClean="0">
                <a:solidFill>
                  <a:schemeClr val="tx1"/>
                </a:solidFill>
              </a:rPr>
              <a:t>and</a:t>
            </a:r>
            <a:r>
              <a:rPr lang="en-US" altLang="en-US" sz="3600" b="1" smtClean="0">
                <a:solidFill>
                  <a:schemeClr val="tx1"/>
                </a:solidFill>
              </a:rPr>
              <a:t> </a:t>
            </a:r>
            <a:r>
              <a:rPr lang="en-US" altLang="en-US" sz="3600" smtClean="0">
                <a:solidFill>
                  <a:schemeClr val="tx1"/>
                </a:solidFill>
              </a:rPr>
              <a:t>cheaper to</a:t>
            </a:r>
            <a:r>
              <a:rPr lang="en-US" altLang="en-US" sz="3600" b="1" smtClean="0">
                <a:solidFill>
                  <a:schemeClr val="tx1"/>
                </a:solidFill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</a:rPr>
              <a:t>maintain </a:t>
            </a:r>
            <a:r>
              <a:rPr lang="en-US" altLang="en-US" sz="3600" smtClean="0">
                <a:solidFill>
                  <a:schemeClr val="tx1"/>
                </a:solidFill>
              </a:rPr>
              <a:t>than</a:t>
            </a:r>
            <a:r>
              <a:rPr lang="en-US" altLang="en-US" sz="3600" b="1" smtClean="0">
                <a:solidFill>
                  <a:srgbClr val="0000FF"/>
                </a:solidFill>
              </a:rPr>
              <a:t> the </a:t>
            </a:r>
            <a:r>
              <a:rPr lang="en-US" altLang="en-US" sz="2400" smtClean="0">
                <a:solidFill>
                  <a:srgbClr val="C00000"/>
                </a:solidFill>
              </a:rPr>
              <a:t>v</a:t>
            </a:r>
            <a:r>
              <a:rPr lang="en-US" altLang="en-US" sz="3600" b="1" smtClean="0">
                <a:solidFill>
                  <a:srgbClr val="0000FF"/>
                </a:solidFill>
              </a:rPr>
              <a:t> gas car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5181600" y="2773363"/>
            <a:ext cx="25908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Refuel at home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Independence fm oil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No emissions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0-60 in 2.3s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Cost less to buy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1/3</a:t>
            </a:r>
            <a:r>
              <a:rPr lang="en-US" altLang="en-US" sz="2000" baseline="30000">
                <a:latin typeface="Times New Roman" panose="02020603050405020304" pitchFamily="18" charset="0"/>
              </a:rPr>
              <a:t>rd</a:t>
            </a:r>
            <a:r>
              <a:rPr lang="en-US" altLang="en-US" sz="2000">
                <a:latin typeface="Times New Roman" panose="02020603050405020304" pitchFamily="18" charset="0"/>
              </a:rPr>
              <a:t> cost of gas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1/10 maintenance</a:t>
            </a: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33718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5029200" y="2209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imes New Roman" panose="02020603050405020304" pitchFamily="18" charset="0"/>
              </a:rPr>
              <a:t>average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01E6BB-DB07-436D-8AE2-129BFD22ED8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FF"/>
                </a:solidFill>
              </a:rPr>
              <a:t>My Energy re-awakening 2007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28725"/>
            <a:ext cx="8229600" cy="1066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Getting an EV by salvaging junkyard Priuses</a:t>
            </a:r>
          </a:p>
        </p:txBody>
      </p:sp>
      <p:pic>
        <p:nvPicPr>
          <p:cNvPr id="51205" name="Picture 4" descr="SPHEV-115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3600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SPHEV-roof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4648200"/>
            <a:ext cx="29083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" descr="http://aprs.org/prius/LR-all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54213"/>
            <a:ext cx="3201988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4" descr="http://aprs.org/prius/photos/P2/woodie-LR1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75113"/>
            <a:ext cx="32766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153405-4E48-4B41-8B32-7B83ACDA7B3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533400"/>
            <a:ext cx="3962400" cy="2184400"/>
          </a:xfrm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2800" b="1" u="sng" smtClean="0">
                <a:solidFill>
                  <a:srgbClr val="FF0000"/>
                </a:solidFill>
              </a:rPr>
              <a:t>Most of what we think we know about EV’s is likely wrong and Outdated</a:t>
            </a:r>
            <a:r>
              <a:rPr lang="en-US" altLang="en-US" sz="1800" smtClean="0">
                <a:solidFill>
                  <a:schemeClr val="tx1"/>
                </a:solidFill>
              </a:rPr>
              <a:t> </a:t>
            </a:r>
            <a:r>
              <a:rPr lang="en-US" altLang="en-US" sz="3200" smtClean="0">
                <a:solidFill>
                  <a:srgbClr val="004990"/>
                </a:solidFill>
              </a:rPr>
              <a:t/>
            </a:r>
            <a:br>
              <a:rPr lang="en-US" altLang="en-US" sz="3200" smtClean="0">
                <a:solidFill>
                  <a:srgbClr val="004990"/>
                </a:solidFill>
              </a:rPr>
            </a:br>
            <a:endParaRPr lang="en-US" altLang="en-US" sz="3200" smtClean="0">
              <a:solidFill>
                <a:srgbClr val="004990"/>
              </a:solidFill>
            </a:endParaRP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85800" y="2797175"/>
            <a:ext cx="55118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1313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spcBef>
                <a:spcPts val="200"/>
              </a:spcBef>
              <a:buClr>
                <a:srgbClr val="004990"/>
              </a:buClr>
              <a:buSzPct val="45000"/>
              <a:buFont typeface="Wingdings 2" panose="05020102010507070707" pitchFamily="18" charset="2"/>
              <a:buChar char=""/>
            </a:pPr>
            <a:r>
              <a:rPr lang="en-US" altLang="en-US" sz="240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Cost </a:t>
            </a:r>
            <a:r>
              <a:rPr lang="en-US" altLang="en-US" sz="24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too much!</a:t>
            </a:r>
          </a:p>
          <a:p>
            <a:pPr eaLnBrk="1">
              <a:spcBef>
                <a:spcPts val="200"/>
              </a:spcBef>
              <a:buClr>
                <a:srgbClr val="004990"/>
              </a:buClr>
              <a:buSzPct val="45000"/>
              <a:buFont typeface="Wingdings 2" panose="05020102010507070707" pitchFamily="18" charset="2"/>
              <a:buChar char=""/>
            </a:pPr>
            <a:r>
              <a:rPr lang="en-US" altLang="en-US" sz="2000">
                <a:solidFill>
                  <a:srgbClr val="000099"/>
                </a:solidFill>
                <a:cs typeface="Arial" panose="020B0604020202020204" pitchFamily="34" charset="0"/>
              </a:rPr>
              <a:t>Runs on coal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from Power Plant </a:t>
            </a:r>
            <a:r>
              <a:rPr lang="en-US" altLang="en-US" sz="2000">
                <a:solidFill>
                  <a:srgbClr val="FF0000"/>
                </a:solidFill>
                <a:cs typeface="Arial" panose="020B0604020202020204" pitchFamily="34" charset="0"/>
              </a:rPr>
              <a:t>(Carbon)</a:t>
            </a:r>
          </a:p>
          <a:p>
            <a:pPr eaLnBrk="1">
              <a:spcBef>
                <a:spcPts val="200"/>
              </a:spcBef>
              <a:buClr>
                <a:srgbClr val="004990"/>
              </a:buClr>
              <a:buSzPct val="45000"/>
              <a:buFont typeface="Wingdings 2" panose="05020102010507070707" pitchFamily="18" charset="2"/>
              <a:buChar char=""/>
            </a:pPr>
            <a:r>
              <a:rPr lang="en-US" altLang="en-US" sz="240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Range </a:t>
            </a:r>
            <a:r>
              <a:rPr lang="en-US" altLang="en-US" sz="24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too short</a:t>
            </a:r>
          </a:p>
          <a:p>
            <a:pPr eaLnBrk="1">
              <a:spcBef>
                <a:spcPts val="200"/>
              </a:spcBef>
              <a:buClr>
                <a:srgbClr val="004990"/>
              </a:buClr>
              <a:buSzPct val="45000"/>
              <a:buFont typeface="Wingdings 2" panose="05020102010507070707" pitchFamily="18" charset="2"/>
              <a:buChar char=""/>
            </a:pPr>
            <a:r>
              <a:rPr lang="en-US" altLang="en-US" sz="240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Useless in power outage</a:t>
            </a:r>
          </a:p>
          <a:p>
            <a:pPr eaLnBrk="1">
              <a:spcBef>
                <a:spcPts val="200"/>
              </a:spcBef>
              <a:buClr>
                <a:srgbClr val="004990"/>
              </a:buClr>
              <a:buSzPct val="45000"/>
              <a:buFont typeface="Wingdings 2" panose="05020102010507070707" pitchFamily="18" charset="2"/>
              <a:buChar char=""/>
            </a:pPr>
            <a:r>
              <a:rPr lang="en-US" altLang="en-US" sz="240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Planet Impact </a:t>
            </a:r>
            <a:r>
              <a:rPr lang="en-US" altLang="en-US" sz="24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worse than a Hummer</a:t>
            </a:r>
          </a:p>
          <a:p>
            <a:pPr eaLnBrk="1">
              <a:spcBef>
                <a:spcPts val="200"/>
              </a:spcBef>
              <a:buClr>
                <a:srgbClr val="004990"/>
              </a:buClr>
              <a:buSzPct val="45000"/>
              <a:buFont typeface="Wingdings 2" panose="05020102010507070707" pitchFamily="18" charset="2"/>
              <a:buChar char=""/>
            </a:pPr>
            <a:r>
              <a:rPr lang="en-US" altLang="en-US" sz="240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 Infrastructure</a:t>
            </a:r>
          </a:p>
          <a:p>
            <a:pPr eaLnBrk="1">
              <a:spcBef>
                <a:spcPts val="200"/>
              </a:spcBef>
              <a:buClr>
                <a:srgbClr val="004990"/>
              </a:buClr>
              <a:buSzPct val="45000"/>
              <a:buFont typeface="Wingdings 2" panose="05020102010507070707" pitchFamily="18" charset="2"/>
              <a:buChar char=""/>
            </a:pPr>
            <a:r>
              <a:rPr lang="en-US" altLang="en-US" sz="240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Not enough chargers</a:t>
            </a:r>
          </a:p>
          <a:p>
            <a:pPr eaLnBrk="1">
              <a:spcBef>
                <a:spcPts val="200"/>
              </a:spcBef>
              <a:buClr>
                <a:srgbClr val="004990"/>
              </a:buClr>
              <a:buSzPct val="45000"/>
              <a:buFont typeface="Wingdings 2" panose="05020102010507070707" pitchFamily="18" charset="2"/>
              <a:buChar char=""/>
            </a:pPr>
            <a:r>
              <a:rPr lang="en-US" altLang="en-US" sz="240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Takes too long </a:t>
            </a:r>
            <a:r>
              <a:rPr lang="en-US" altLang="en-US" sz="24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 charge</a:t>
            </a:r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4572000" y="6172200"/>
            <a:ext cx="37338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808080"/>
                </a:solidFill>
                <a:cs typeface="Arial" panose="020B0604020202020204" pitchFamily="34" charset="0"/>
              </a:rPr>
              <a:t>http://aprs.org/payin-to-plugin.html</a:t>
            </a:r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Bob Bruninga, PE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IEEE Transportation Committee</a:t>
            </a:r>
          </a:p>
        </p:txBody>
      </p:sp>
      <p:pic>
        <p:nvPicPr>
          <p:cNvPr id="52231" name="Picture 17" descr="filling-up-doll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98488"/>
            <a:ext cx="3686175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2" descr="https://encrypted-tbn3.gstatic.com/images?q=tbn:ANd9GcQKAUOG10BqxMou7x4ChjnQlbtcYUTGUde9TOqJ0n-_kFeOAum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3802063"/>
            <a:ext cx="167640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Box 1"/>
          <p:cNvSpPr txBox="1">
            <a:spLocks noChangeArrowheads="1"/>
          </p:cNvSpPr>
          <p:nvPr/>
        </p:nvSpPr>
        <p:spPr bwMode="auto">
          <a:xfrm>
            <a:off x="6350000" y="2305050"/>
            <a:ext cx="21621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Most of us, </a:t>
            </a:r>
            <a:r>
              <a:rPr lang="en-US" altLang="en-US" sz="1800" i="1">
                <a:solidFill>
                  <a:srgbClr val="7030A0"/>
                </a:solidFill>
                <a:cs typeface="Arial" panose="020B0604020202020204" pitchFamily="34" charset="0"/>
              </a:rPr>
              <a:t>Greybeards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too,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drive gas cars with  gas-tank thinking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440890-1024-4C94-91F9-8681C1F01F6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>
            <a:spLocks noGrp="1" noChangeArrowheads="1"/>
          </p:cNvSpPr>
          <p:nvPr>
            <p:ph type="title"/>
          </p:nvPr>
        </p:nvSpPr>
        <p:spPr>
          <a:xfrm>
            <a:off x="1676400" y="563563"/>
            <a:ext cx="5486400" cy="655637"/>
          </a:xfrm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t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2800" b="1" u="sng" dirty="0" smtClean="0">
                <a:solidFill>
                  <a:srgbClr val="FF0000"/>
                </a:solidFill>
              </a:rPr>
              <a:t>95% Energy Driving locally</a:t>
            </a:r>
            <a:br>
              <a:rPr lang="en-US" altLang="en-US" sz="2800" b="1" u="sng" dirty="0" smtClean="0">
                <a:solidFill>
                  <a:srgbClr val="FF0000"/>
                </a:solidFill>
              </a:rPr>
            </a:br>
            <a:r>
              <a:rPr lang="en-US" altLang="en-US" sz="3200" b="1" u="sng" dirty="0" smtClean="0">
                <a:solidFill>
                  <a:srgbClr val="0070C0"/>
                </a:solidFill>
              </a:rPr>
              <a:t/>
            </a:r>
            <a:br>
              <a:rPr lang="en-US" altLang="en-US" sz="3200" b="1" u="sng" dirty="0" smtClean="0">
                <a:solidFill>
                  <a:srgbClr val="0070C0"/>
                </a:solidFill>
              </a:rPr>
            </a:br>
            <a:endParaRPr lang="en-US" altLang="en-US" sz="3200" dirty="0" smtClean="0">
              <a:solidFill>
                <a:srgbClr val="004990"/>
              </a:solidFill>
            </a:endParaRP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3352800" y="6172200"/>
            <a:ext cx="49530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808080"/>
                </a:solidFill>
                <a:cs typeface="Arial" panose="020B0604020202020204" pitchFamily="34" charset="0"/>
              </a:rPr>
              <a:t>http://aprs.org/EV-charging-everywhere.html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Bob Bruninga, PE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IEEE Transportation Committee</a:t>
            </a:r>
          </a:p>
        </p:txBody>
      </p:sp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2259013"/>
            <a:ext cx="6689725" cy="37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104933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42925"/>
            <a:ext cx="1354137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81" name="TextBox 4"/>
          <p:cNvSpPr txBox="1">
            <a:spLocks noChangeArrowheads="1"/>
          </p:cNvSpPr>
          <p:nvPr/>
        </p:nvSpPr>
        <p:spPr bwMode="auto">
          <a:xfrm>
            <a:off x="1524000" y="1527175"/>
            <a:ext cx="601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cs typeface="Arial" panose="020B0604020202020204" pitchFamily="34" charset="0"/>
              </a:rPr>
              <a:t>With Solar or utility-wind, EV driving is </a:t>
            </a: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100% renewable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53A25F-A65F-40B0-A4BD-B4D3595389E2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7000" cy="2925762"/>
          </a:xfrm>
        </p:spPr>
        <p:txBody>
          <a:bodyPr anchor="t"/>
          <a:lstStyle/>
          <a:p>
            <a:r>
              <a:rPr lang="en-US" altLang="en-US" sz="4000" smtClean="0"/>
              <a:t>Over 47 EV’s now on Market!</a:t>
            </a:r>
            <a:br>
              <a:rPr lang="en-US" altLang="en-US" sz="4000" smtClean="0"/>
            </a:br>
            <a:r>
              <a:rPr lang="en-US" altLang="en-US" sz="2400" smtClean="0">
                <a:solidFill>
                  <a:srgbClr val="FF0000"/>
                </a:solidFill>
              </a:rPr>
              <a:t>(in just 8 years!)</a:t>
            </a:r>
            <a:r>
              <a:rPr lang="en-US" altLang="en-US" sz="2400" smtClean="0">
                <a:solidFill>
                  <a:srgbClr val="260AF6"/>
                </a:solidFill>
              </a:rPr>
              <a:t/>
            </a:r>
            <a:br>
              <a:rPr lang="en-US" altLang="en-US" sz="2400" smtClean="0">
                <a:solidFill>
                  <a:srgbClr val="260AF6"/>
                </a:solidFill>
              </a:rPr>
            </a:br>
            <a:r>
              <a:rPr lang="en-US" altLang="en-US" sz="2400" smtClean="0">
                <a:solidFill>
                  <a:srgbClr val="260AF6"/>
                </a:solidFill>
              </a:rPr>
              <a:t>500 by 2025!</a:t>
            </a:r>
            <a:endParaRPr lang="en-US" altLang="en-US" sz="2400" smtClean="0">
              <a:solidFill>
                <a:srgbClr val="FF0000"/>
              </a:solidFill>
            </a:endParaRPr>
          </a:p>
        </p:txBody>
      </p:sp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381000" y="3352800"/>
            <a:ext cx="27432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A50021"/>
                </a:solidFill>
                <a:cs typeface="Arial" panose="020B0604020202020204" pitchFamily="34" charset="0"/>
              </a:rPr>
              <a:t>Half cost less</a:t>
            </a:r>
            <a:r>
              <a:rPr lang="en-US" altLang="en-US" sz="1800" b="1">
                <a:solidFill>
                  <a:srgbClr val="260AF6"/>
                </a:solidFill>
                <a:cs typeface="Arial" panose="020B0604020202020204" pitchFamily="34" charset="0"/>
              </a:rPr>
              <a:t> than the average gas car! ($35k)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260AF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A50021"/>
                </a:solidFill>
                <a:cs typeface="Arial" panose="020B0604020202020204" pitchFamily="34" charset="0"/>
              </a:rPr>
              <a:t>Half </a:t>
            </a:r>
            <a:r>
              <a:rPr lang="en-US" altLang="en-US" sz="1800" b="1">
                <a:solidFill>
                  <a:srgbClr val="260AF6"/>
                </a:solidFill>
                <a:cs typeface="Arial" panose="020B0604020202020204" pitchFamily="34" charset="0"/>
              </a:rPr>
              <a:t>now have ranges </a:t>
            </a:r>
            <a:r>
              <a:rPr lang="en-US" altLang="en-US" sz="1800" b="1">
                <a:solidFill>
                  <a:srgbClr val="A50021"/>
                </a:solidFill>
                <a:cs typeface="Arial" panose="020B0604020202020204" pitchFamily="34" charset="0"/>
              </a:rPr>
              <a:t>over 350 miles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260AF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A50021"/>
                </a:solidFill>
                <a:cs typeface="Arial" panose="020B0604020202020204" pitchFamily="34" charset="0"/>
              </a:rPr>
              <a:t>Used</a:t>
            </a:r>
            <a:r>
              <a:rPr lang="en-US" altLang="en-US" sz="1800" b="1">
                <a:solidFill>
                  <a:srgbClr val="260AF6"/>
                </a:solidFill>
                <a:cs typeface="Arial" panose="020B0604020202020204" pitchFamily="34" charset="0"/>
              </a:rPr>
              <a:t> from </a:t>
            </a:r>
            <a:r>
              <a:rPr lang="en-US" altLang="en-US" sz="1800" b="1">
                <a:solidFill>
                  <a:srgbClr val="A50021"/>
                </a:solidFill>
                <a:cs typeface="Arial" panose="020B0604020202020204" pitchFamily="34" charset="0"/>
              </a:rPr>
              <a:t>$6k to $12k</a:t>
            </a:r>
          </a:p>
        </p:txBody>
      </p:sp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1475"/>
            <a:ext cx="56388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371600" y="5867400"/>
            <a:ext cx="1752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Download latest from EVADC.ORG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F68EEE-3D36-4131-9CB3-EF17E6106C4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868362"/>
          </a:xfrm>
        </p:spPr>
        <p:txBody>
          <a:bodyPr anchor="t"/>
          <a:lstStyle/>
          <a:p>
            <a:r>
              <a:rPr lang="en-US" altLang="en-US" sz="4000" smtClean="0">
                <a:solidFill>
                  <a:srgbClr val="008000"/>
                </a:solidFill>
              </a:rPr>
              <a:t>50% have ranges &gt; 350 miles!</a:t>
            </a:r>
            <a:r>
              <a:rPr lang="en-US" altLang="en-US" sz="2400" smtClean="0">
                <a:solidFill>
                  <a:srgbClr val="260AF6"/>
                </a:solidFill>
              </a:rPr>
              <a:t/>
            </a:r>
            <a:br>
              <a:rPr lang="en-US" altLang="en-US" sz="2400" smtClean="0">
                <a:solidFill>
                  <a:srgbClr val="260AF6"/>
                </a:solidFill>
              </a:rPr>
            </a:br>
            <a:endParaRPr lang="en-US" altLang="en-US" sz="2400" smtClean="0">
              <a:solidFill>
                <a:srgbClr val="FF0000"/>
              </a:solidFill>
            </a:endParaRPr>
          </a:p>
        </p:txBody>
      </p:sp>
      <p:pic>
        <p:nvPicPr>
          <p:cNvPr id="5734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027113"/>
            <a:ext cx="6456362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7438" y="1027113"/>
            <a:ext cx="3179762" cy="521811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EDEB7C-1BE8-46F4-A459-1259A06501CF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583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6053138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609600" y="304800"/>
            <a:ext cx="777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008000"/>
                </a:solidFill>
                <a:latin typeface="Times New Roman" panose="02020603050405020304" pitchFamily="18" charset="0"/>
              </a:rPr>
              <a:t>50% cost less than the average $35k gas car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101725"/>
            <a:ext cx="2971800" cy="5218113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25C69B-28DE-45C6-8604-61911726991E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200" u="sng" smtClean="0">
                <a:solidFill>
                  <a:srgbClr val="0000FF"/>
                </a:solidFill>
              </a:rPr>
              <a:t>The avg new car stays on the roads for about 18 years before being scrapped</a:t>
            </a:r>
            <a:r>
              <a:rPr lang="en-US" altLang="en-US" u="sng" smtClean="0"/>
              <a:t>.</a:t>
            </a:r>
          </a:p>
        </p:txBody>
      </p:sp>
      <p:sp>
        <p:nvSpPr>
          <p:cNvPr id="59396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7848600" cy="914400"/>
          </a:xfrm>
        </p:spPr>
        <p:txBody>
          <a:bodyPr/>
          <a:lstStyle/>
          <a:p>
            <a:r>
              <a:rPr lang="en-US" altLang="en-US" sz="2000" smtClean="0">
                <a:latin typeface="Arial Narrow" panose="020B0606020202030204" pitchFamily="34" charset="0"/>
              </a:rPr>
              <a:t>A new gas car today </a:t>
            </a:r>
            <a:r>
              <a:rPr lang="en-US" altLang="en-US" sz="2000" smtClean="0">
                <a:solidFill>
                  <a:srgbClr val="0000FF"/>
                </a:solidFill>
                <a:latin typeface="Arial Narrow" panose="020B0606020202030204" pitchFamily="34" charset="0"/>
              </a:rPr>
              <a:t>will be belching </a:t>
            </a:r>
            <a:r>
              <a:rPr lang="en-US" altLang="en-US" sz="2000" smtClean="0">
                <a:latin typeface="Arial Narrow" panose="020B0606020202030204" pitchFamily="34" charset="0"/>
              </a:rPr>
              <a:t>Noxious fumes </a:t>
            </a:r>
            <a:r>
              <a:rPr lang="en-US" altLang="en-US" sz="2000" smtClean="0">
                <a:solidFill>
                  <a:srgbClr val="0000FF"/>
                </a:solidFill>
                <a:latin typeface="Arial Narrow" panose="020B0606020202030204" pitchFamily="34" charset="0"/>
              </a:rPr>
              <a:t>through 2035</a:t>
            </a:r>
            <a:endParaRPr lang="en-US" altLang="en-US" sz="2000" smtClean="0">
              <a:latin typeface="Arial Narrow" panose="020B0606020202030204" pitchFamily="34" charset="0"/>
            </a:endParaRPr>
          </a:p>
          <a:p>
            <a:r>
              <a:rPr lang="en-US" altLang="en-US" sz="2000" smtClean="0">
                <a:latin typeface="Arial Narrow" panose="020B0606020202030204" pitchFamily="34" charset="0"/>
              </a:rPr>
              <a:t>What will a</a:t>
            </a:r>
            <a:r>
              <a:rPr lang="en-US" altLang="en-US" sz="2000" smtClean="0">
                <a:solidFill>
                  <a:srgbClr val="0000FF"/>
                </a:solidFill>
                <a:latin typeface="Arial Narrow" panose="020B0606020202030204" pitchFamily="34" charset="0"/>
              </a:rPr>
              <a:t> gas car </a:t>
            </a:r>
            <a:r>
              <a:rPr lang="en-US" altLang="en-US" sz="2000" smtClean="0">
                <a:latin typeface="Arial Narrow" panose="020B0606020202030204" pitchFamily="34" charset="0"/>
              </a:rPr>
              <a:t>bought today </a:t>
            </a:r>
            <a:r>
              <a:rPr lang="en-US" altLang="en-US" sz="2000" smtClean="0">
                <a:solidFill>
                  <a:srgbClr val="0000FF"/>
                </a:solidFill>
                <a:latin typeface="Arial Narrow" panose="020B0606020202030204" pitchFamily="34" charset="0"/>
              </a:rPr>
              <a:t>be worth in 5 years for resale?</a:t>
            </a:r>
          </a:p>
          <a:p>
            <a:pPr>
              <a:buFontTx/>
              <a:buNone/>
            </a:pPr>
            <a:r>
              <a:rPr lang="en-US" altLang="en-US" sz="2000" smtClean="0">
                <a:latin typeface="Arial Narrow" panose="020B0606020202030204" pitchFamily="34" charset="0"/>
              </a:rPr>
              <a:t>	</a:t>
            </a:r>
          </a:p>
        </p:txBody>
      </p:sp>
      <p:pic>
        <p:nvPicPr>
          <p:cNvPr id="593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19400"/>
            <a:ext cx="37338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37846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itle 1"/>
          <p:cNvSpPr>
            <a:spLocks/>
          </p:cNvSpPr>
          <p:nvPr/>
        </p:nvSpPr>
        <p:spPr bwMode="auto">
          <a:xfrm>
            <a:off x="381000" y="57150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3300"/>
                </a:solidFill>
              </a:rPr>
              <a:t>at least checkout</a:t>
            </a:r>
            <a:r>
              <a:rPr lang="en-US" altLang="en-US" sz="2800" u="sng">
                <a:solidFill>
                  <a:srgbClr val="FF0000"/>
                </a:solidFill>
              </a:rPr>
              <a:t> EVs to meet your driving need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8B7DAB-F66D-4936-BA39-BB2AF95BCFBB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mtClean="0"/>
              <a:t>Battery EV’s </a:t>
            </a:r>
            <a:r>
              <a:rPr lang="en-US" altLang="en-US" sz="1800" smtClean="0">
                <a:solidFill>
                  <a:srgbClr val="0000FF"/>
                </a:solidFill>
              </a:rPr>
              <a:t>(80% cost less than avg gas car!)</a:t>
            </a:r>
          </a:p>
        </p:txBody>
      </p:sp>
      <p:pic>
        <p:nvPicPr>
          <p:cNvPr id="604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990600"/>
            <a:ext cx="6664325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7746EA-7B16-4ABB-866E-B0985622296E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61443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4000" smtClean="0"/>
              <a:t>Plugin Hybrid EV’s </a:t>
            </a:r>
            <a:r>
              <a:rPr lang="en-US" altLang="en-US" sz="1800" smtClean="0">
                <a:solidFill>
                  <a:srgbClr val="0000FF"/>
                </a:solidFill>
              </a:rPr>
              <a:t>(45% cost less than avg gas car!)</a:t>
            </a:r>
          </a:p>
        </p:txBody>
      </p:sp>
      <p:pic>
        <p:nvPicPr>
          <p:cNvPr id="6144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62865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7239000" y="1447800"/>
            <a:ext cx="1447800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Ford,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BMW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Mercedes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VW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Say, all their cars will be electric in 8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Disruptive Technologies in Energy/Power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Universal P.S. </a:t>
            </a:r>
            <a:r>
              <a:rPr lang="en-US" sz="2800" dirty="0" smtClean="0"/>
              <a:t>100-240 VAC = 100-330VDC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LED Lighting </a:t>
            </a:r>
            <a:r>
              <a:rPr lang="en-US" sz="2800" dirty="0" smtClean="0"/>
              <a:t>Everywhere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Solar Power </a:t>
            </a:r>
            <a:r>
              <a:rPr lang="en-US" sz="2800" dirty="0" smtClean="0"/>
              <a:t>now cheaper than Coal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Hybrids</a:t>
            </a:r>
            <a:r>
              <a:rPr lang="en-US" sz="2800" dirty="0" smtClean="0"/>
              <a:t> – 50 kW generator in your driveway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EV’s now Better</a:t>
            </a:r>
            <a:r>
              <a:rPr lang="en-US" sz="2800" dirty="0" smtClean="0"/>
              <a:t>, Faster, Cleaner, Quieter, Safer, Cheaper to buy, Cheaper to Operate, Cheaper to maintain than average gas car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Whole house Battery Backup </a:t>
            </a:r>
            <a:r>
              <a:rPr lang="en-US" sz="2800" dirty="0" smtClean="0"/>
              <a:t>– Power Wall</a:t>
            </a:r>
          </a:p>
          <a:p>
            <a:r>
              <a:rPr lang="en-US" sz="2800" dirty="0" smtClean="0">
                <a:solidFill>
                  <a:srgbClr val="0505FF"/>
                </a:solidFill>
              </a:rPr>
              <a:t>What’s in Common?  </a:t>
            </a:r>
            <a:r>
              <a:rPr lang="en-US" sz="2800" dirty="0" smtClean="0">
                <a:solidFill>
                  <a:srgbClr val="FF3300"/>
                </a:solidFill>
              </a:rPr>
              <a:t>HVDC!</a:t>
            </a:r>
            <a:endParaRPr lang="en-US" sz="2800" dirty="0" smtClean="0">
              <a:solidFill>
                <a:srgbClr val="FF33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81206-8D41-4E6C-8C5D-8866D1C2A0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4494213"/>
            <a:ext cx="30416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E45F3E-B328-4370-91C4-A31605428BC2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dirty="0" smtClean="0"/>
              <a:t>EV Pickups are Here! </a:t>
            </a:r>
            <a:r>
              <a:rPr lang="en-US" altLang="en-US" u="sng" dirty="0" smtClean="0">
                <a:solidFill>
                  <a:srgbClr val="0505FF"/>
                </a:solidFill>
              </a:rPr>
              <a:t>(2020)</a:t>
            </a:r>
          </a:p>
        </p:txBody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362200" cy="3124200"/>
          </a:xfrm>
        </p:spPr>
        <p:txBody>
          <a:bodyPr/>
          <a:lstStyle/>
          <a:p>
            <a:pPr>
              <a:buNone/>
            </a:pPr>
            <a:r>
              <a:rPr lang="en-US" altLang="en-US" sz="2800" dirty="0" err="1" smtClean="0">
                <a:solidFill>
                  <a:srgbClr val="0000FF"/>
                </a:solidFill>
              </a:rPr>
              <a:t>Rivian</a:t>
            </a:r>
            <a:r>
              <a:rPr lang="en-US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en-US" sz="1800" dirty="0" smtClean="0">
                <a:solidFill>
                  <a:srgbClr val="002060"/>
                </a:solidFill>
              </a:rPr>
              <a:t>-2020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en-US" altLang="en-US" sz="2800" dirty="0" err="1" smtClean="0">
                <a:solidFill>
                  <a:srgbClr val="0000FF"/>
                </a:solidFill>
              </a:rPr>
              <a:t>WorkHorse</a:t>
            </a:r>
            <a:endParaRPr lang="en-US" altLang="en-US" sz="2800" dirty="0" smtClean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</a:rPr>
              <a:t>Via Motors</a:t>
            </a:r>
          </a:p>
          <a:p>
            <a:pPr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</a:rPr>
              <a:t>Ford </a:t>
            </a:r>
            <a:r>
              <a:rPr lang="en-US" altLang="en-US" sz="1800" dirty="0" smtClean="0">
                <a:solidFill>
                  <a:srgbClr val="002060"/>
                </a:solidFill>
              </a:rPr>
              <a:t>- 2021</a:t>
            </a:r>
          </a:p>
          <a:p>
            <a:pPr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</a:rPr>
              <a:t>Chevy- </a:t>
            </a:r>
            <a:r>
              <a:rPr lang="en-US" altLang="en-US" sz="1800" dirty="0" smtClean="0">
                <a:solidFill>
                  <a:srgbClr val="002060"/>
                </a:solidFill>
              </a:rPr>
              <a:t>2021</a:t>
            </a:r>
          </a:p>
          <a:p>
            <a:pPr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</a:rPr>
              <a:t>Tesla </a:t>
            </a:r>
            <a:r>
              <a:rPr lang="en-US" altLang="en-US" sz="1800" dirty="0" smtClean="0">
                <a:solidFill>
                  <a:srgbClr val="002060"/>
                </a:solidFill>
              </a:rPr>
              <a:t>- 2021</a:t>
            </a:r>
          </a:p>
        </p:txBody>
      </p:sp>
      <p:pic>
        <p:nvPicPr>
          <p:cNvPr id="62470" name="Picture 4" descr="Ford-F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57338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6" descr="Riv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03688"/>
            <a:ext cx="3810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7" descr="workhor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577975"/>
            <a:ext cx="2914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TextBox 3"/>
          <p:cNvSpPr txBox="1">
            <a:spLocks noChangeArrowheads="1"/>
          </p:cNvSpPr>
          <p:nvPr/>
        </p:nvSpPr>
        <p:spPr bwMode="auto">
          <a:xfrm>
            <a:off x="2667000" y="3529013"/>
            <a:ext cx="571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Better Torque, Field Electrical 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A99228-C623-478E-8317-16913CD3223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3200" u="sng" smtClean="0">
                <a:solidFill>
                  <a:srgbClr val="260AF6"/>
                </a:solidFill>
              </a:rPr>
              <a:t>EV engines have Only ONE moving part!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19200"/>
            <a:ext cx="8229600" cy="1219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mtClean="0"/>
              <a:t>Electricity about 1/3rd cost of gas</a:t>
            </a:r>
          </a:p>
          <a:p>
            <a:r>
              <a:rPr lang="en-US" altLang="en-US" smtClean="0">
                <a:solidFill>
                  <a:srgbClr val="C00000"/>
                </a:solidFill>
              </a:rPr>
              <a:t>Maintenance 10% of a gas car</a:t>
            </a:r>
          </a:p>
        </p:txBody>
      </p:sp>
      <p:pic>
        <p:nvPicPr>
          <p:cNvPr id="63493" name="Picture 4" descr="engine-comp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92375"/>
            <a:ext cx="7315200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009C72-4F6A-449F-AC43-C20FAAAAD47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645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54038" y="381000"/>
            <a:ext cx="7370762" cy="838200"/>
          </a:xfrm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000" u="sng" smtClean="0">
                <a:solidFill>
                  <a:srgbClr val="0000FF"/>
                </a:solidFill>
              </a:rPr>
              <a:t>A Battery is not a TANK!</a:t>
            </a:r>
            <a:endParaRPr lang="en-US" altLang="en-US" sz="3200" smtClean="0">
              <a:solidFill>
                <a:srgbClr val="004990"/>
              </a:solidFill>
            </a:endParaRPr>
          </a:p>
        </p:txBody>
      </p:sp>
      <p:pic>
        <p:nvPicPr>
          <p:cNvPr id="64516" name="Picture 5" descr="filling-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422400"/>
            <a:ext cx="159385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4572000" y="6172200"/>
            <a:ext cx="37338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808080"/>
                </a:solidFill>
                <a:cs typeface="Arial" panose="020B0604020202020204" pitchFamily="34" charset="0"/>
              </a:rPr>
              <a:t>http://aprs.org/payin-to-plugin.html</a:t>
            </a:r>
          </a:p>
        </p:txBody>
      </p:sp>
      <p:sp>
        <p:nvSpPr>
          <p:cNvPr id="64518" name="Text Box 8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Bob Bruninga, PE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IEEE Transportation Committee</a:t>
            </a:r>
          </a:p>
        </p:txBody>
      </p:sp>
      <p:pic>
        <p:nvPicPr>
          <p:cNvPr id="64519" name="Picture 9" descr="VW-EV-Charger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3886200"/>
            <a:ext cx="18240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6096000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1" name="Text Box 5"/>
          <p:cNvSpPr txBox="1">
            <a:spLocks noChangeArrowheads="1"/>
          </p:cNvSpPr>
          <p:nvPr/>
        </p:nvSpPr>
        <p:spPr bwMode="auto">
          <a:xfrm>
            <a:off x="685800" y="4495800"/>
            <a:ext cx="59436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Gas cars drive-to-empty, then fill-to-full at Public Stations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009900"/>
                </a:solidFill>
                <a:cs typeface="Arial" panose="020B0604020202020204" pitchFamily="34" charset="0"/>
              </a:rPr>
              <a:t>EV’s charge daily </a:t>
            </a: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at home </a:t>
            </a:r>
            <a:r>
              <a:rPr lang="en-US" altLang="en-US" sz="1800">
                <a:solidFill>
                  <a:schemeClr val="folHlink"/>
                </a:solidFill>
                <a:cs typeface="Arial" panose="020B0604020202020204" pitchFamily="34" charset="0"/>
              </a:rPr>
              <a:t>and</a:t>
            </a: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/</a:t>
            </a:r>
            <a:r>
              <a:rPr lang="en-US" altLang="en-US" sz="1800">
                <a:solidFill>
                  <a:srgbClr val="009900"/>
                </a:solidFill>
                <a:cs typeface="Arial" panose="020B0604020202020204" pitchFamily="34" charset="0"/>
              </a:rPr>
              <a:t>or </a:t>
            </a: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at work </a:t>
            </a:r>
            <a:r>
              <a:rPr lang="en-US" altLang="en-US" sz="1800" b="1" u="sng">
                <a:solidFill>
                  <a:srgbClr val="009900"/>
                </a:solidFill>
                <a:cs typeface="Arial" panose="020B0604020202020204" pitchFamily="34" charset="0"/>
              </a:rPr>
              <a:t>while parked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 b="1" u="sng">
                <a:solidFill>
                  <a:srgbClr val="009900"/>
                </a:solidFill>
                <a:cs typeface="Arial" panose="020B0604020202020204" pitchFamily="34" charset="0"/>
              </a:rPr>
              <a:t>And are </a:t>
            </a:r>
            <a:r>
              <a:rPr lang="en-US" altLang="en-US" sz="1800" b="1" u="sng">
                <a:solidFill>
                  <a:srgbClr val="0000FF"/>
                </a:solidFill>
                <a:cs typeface="Arial" panose="020B0604020202020204" pitchFamily="34" charset="0"/>
              </a:rPr>
              <a:t>FULLL every morning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009900"/>
                </a:solidFill>
                <a:cs typeface="Arial" panose="020B0604020202020204" pitchFamily="34" charset="0"/>
              </a:rPr>
              <a:t>		</a:t>
            </a:r>
            <a:endParaRPr lang="en-US" altLang="en-US" sz="18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4522" name="TextBox 1"/>
          <p:cNvSpPr txBox="1">
            <a:spLocks noChangeArrowheads="1"/>
          </p:cNvSpPr>
          <p:nvPr/>
        </p:nvSpPr>
        <p:spPr bwMode="auto">
          <a:xfrm>
            <a:off x="685800" y="3886200"/>
            <a:ext cx="46482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400" b="1">
                <a:solidFill>
                  <a:srgbClr val="000000"/>
                </a:solidFill>
                <a:cs typeface="Arial" panose="020B0604020202020204" pitchFamily="34" charset="0"/>
              </a:rPr>
              <a:t>The Complete Paradigm Shift: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FA1EFE-F979-4F6B-B696-B98EDDC4264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791200" y="609600"/>
            <a:ext cx="2819400" cy="1295400"/>
          </a:xfrm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3600" b="1" u="sng" smtClean="0">
                <a:solidFill>
                  <a:srgbClr val="0000FF"/>
                </a:solidFill>
              </a:rPr>
              <a:t>Oh the Horror!</a:t>
            </a:r>
            <a:r>
              <a:rPr lang="en-US" altLang="en-US" sz="3200" smtClean="0">
                <a:solidFill>
                  <a:srgbClr val="004990"/>
                </a:solidFill>
              </a:rPr>
              <a:t/>
            </a:r>
            <a:br>
              <a:rPr lang="en-US" altLang="en-US" sz="3200" smtClean="0">
                <a:solidFill>
                  <a:srgbClr val="004990"/>
                </a:solidFill>
              </a:rPr>
            </a:br>
            <a:endParaRPr lang="en-US" altLang="en-US" sz="3200" smtClean="0">
              <a:solidFill>
                <a:srgbClr val="004990"/>
              </a:solidFill>
            </a:endParaRPr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4572000" y="6172200"/>
            <a:ext cx="37338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808080"/>
                </a:solidFill>
                <a:cs typeface="Arial" panose="020B0604020202020204" pitchFamily="34" charset="0"/>
              </a:rPr>
              <a:t>http://aprs.org/payin-to-plugin.html</a:t>
            </a:r>
          </a:p>
        </p:txBody>
      </p:sp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Bob Bruninga, PE</a:t>
            </a:r>
          </a:p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IEEE Transportation Committee</a:t>
            </a:r>
          </a:p>
        </p:txBody>
      </p:sp>
      <p:pic>
        <p:nvPicPr>
          <p:cNvPr id="6656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71800"/>
            <a:ext cx="77152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6567" name="Text Box 2"/>
          <p:cNvSpPr txBox="1">
            <a:spLocks noChangeArrowheads="1"/>
          </p:cNvSpPr>
          <p:nvPr/>
        </p:nvSpPr>
        <p:spPr bwMode="auto">
          <a:xfrm>
            <a:off x="6096000" y="22860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1313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88"/>
              </a:spcBef>
              <a:buClr>
                <a:srgbClr val="004990"/>
              </a:buClr>
              <a:buSzPct val="45000"/>
              <a:buFont typeface="Times New Roman" panose="02020603050405020304" pitchFamily="18" charset="0"/>
              <a:buNone/>
            </a:pPr>
            <a:r>
              <a:rPr lang="en-US" altLang="en-US" sz="2400">
                <a:solidFill>
                  <a:srgbClr val="0099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Reality with EV’s is</a:t>
            </a:r>
            <a:endParaRPr lang="en-US" altLang="en-US" sz="2400" i="1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65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14922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6569" name="Picture 15" descr="Oh-the-horr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2266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7" descr="filling-up-dollar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4505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 Box 2"/>
          <p:cNvSpPr txBox="1">
            <a:spLocks noChangeArrowheads="1"/>
          </p:cNvSpPr>
          <p:nvPr/>
        </p:nvSpPr>
        <p:spPr bwMode="auto">
          <a:xfrm>
            <a:off x="596900" y="2146300"/>
            <a:ext cx="190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1313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88"/>
              </a:spcBef>
              <a:buClr>
                <a:srgbClr val="004990"/>
              </a:buClr>
              <a:buSzPct val="45000"/>
              <a:buFont typeface="Times New Roman" panose="02020603050405020304" pitchFamily="18" charset="0"/>
              <a:buNone/>
            </a:pPr>
            <a:r>
              <a:rPr lang="en-US" altLang="en-US" sz="2400">
                <a:solidFill>
                  <a:srgbClr val="0099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People see this</a:t>
            </a:r>
          </a:p>
          <a:p>
            <a:pPr eaLnBrk="1" hangingPunct="1">
              <a:spcBef>
                <a:spcPts val="488"/>
              </a:spcBef>
              <a:buClr>
                <a:srgbClr val="004990"/>
              </a:buClr>
              <a:buSzPct val="45000"/>
              <a:buFont typeface="Times New Roman" panose="02020603050405020304" pitchFamily="18" charset="0"/>
              <a:buNone/>
            </a:pPr>
            <a:r>
              <a:rPr lang="en-US" altLang="en-US" sz="2400" i="1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And think $40</a:t>
            </a:r>
            <a:r>
              <a:rPr lang="en-US" altLang="en-US" sz="24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en-US" altLang="en-US" sz="24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6572" name="Picture 18" descr="quarter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00575"/>
            <a:ext cx="11128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Text Box 2"/>
          <p:cNvSpPr txBox="1">
            <a:spLocks noChangeArrowheads="1"/>
          </p:cNvSpPr>
          <p:nvPr/>
        </p:nvSpPr>
        <p:spPr bwMode="auto">
          <a:xfrm>
            <a:off x="5410200" y="510540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1313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88"/>
              </a:spcBef>
              <a:buClr>
                <a:srgbClr val="004990"/>
              </a:buClr>
              <a:buSzPct val="45000"/>
              <a:buFont typeface="Times New Roman" panose="02020603050405020304" pitchFamily="18" charset="0"/>
              <a:buNone/>
            </a:pPr>
            <a:r>
              <a:rPr lang="en-US" altLang="en-US" sz="240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$1 a day</a:t>
            </a:r>
          </a:p>
        </p:txBody>
      </p:sp>
      <p:cxnSp>
        <p:nvCxnSpPr>
          <p:cNvPr id="66574" name="Straight Connector 13"/>
          <p:cNvCxnSpPr>
            <a:cxnSpLocks noChangeShapeType="1"/>
          </p:cNvCxnSpPr>
          <p:nvPr/>
        </p:nvCxnSpPr>
        <p:spPr bwMode="auto">
          <a:xfrm rot="5400000">
            <a:off x="3619500" y="4229100"/>
            <a:ext cx="3429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609600" y="609600"/>
            <a:ext cx="2819400" cy="1371600"/>
          </a:xfrm>
          <a:prstGeom prst="rect">
            <a:avLst/>
          </a:prstGeom>
          <a:noFill/>
          <a:ln w="9360"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sz="3600" b="1" u="sng" kern="0" dirty="0">
                <a:solidFill>
                  <a:srgbClr val="0000FF"/>
                </a:solidFill>
                <a:latin typeface="Arial"/>
                <a:cs typeface="Arial" charset="0"/>
              </a:rPr>
              <a:t>Our Legacy experience</a:t>
            </a:r>
            <a:r>
              <a:rPr lang="en-US" sz="3200" kern="0" dirty="0">
                <a:solidFill>
                  <a:srgbClr val="004990"/>
                </a:solidFill>
                <a:latin typeface="Arial"/>
                <a:cs typeface="Arial" charset="0"/>
              </a:rPr>
              <a:t/>
            </a:r>
            <a:br>
              <a:rPr lang="en-US" sz="3200" kern="0" dirty="0">
                <a:solidFill>
                  <a:srgbClr val="004990"/>
                </a:solidFill>
                <a:latin typeface="Arial"/>
                <a:cs typeface="Arial" charset="0"/>
              </a:rPr>
            </a:br>
            <a:r>
              <a:rPr lang="en-US" sz="3200" kern="0" dirty="0">
                <a:solidFill>
                  <a:srgbClr val="004990"/>
                </a:solidFill>
                <a:latin typeface="Arial"/>
                <a:cs typeface="Arial" charset="0"/>
              </a:rPr>
              <a:t/>
            </a:r>
            <a:br>
              <a:rPr lang="en-US" sz="3200" kern="0" dirty="0">
                <a:solidFill>
                  <a:srgbClr val="004990"/>
                </a:solidFill>
                <a:latin typeface="Arial"/>
                <a:cs typeface="Arial" charset="0"/>
              </a:rPr>
            </a:br>
            <a:endParaRPr lang="en-US" sz="3200" kern="0" dirty="0">
              <a:solidFill>
                <a:srgbClr val="004990"/>
              </a:solidFill>
              <a:latin typeface="Arial"/>
              <a:cs typeface="Arial" charset="0"/>
            </a:endParaRPr>
          </a:p>
        </p:txBody>
      </p:sp>
      <p:sp>
        <p:nvSpPr>
          <p:cNvPr id="66576" name="TextBox 14"/>
          <p:cNvSpPr txBox="1">
            <a:spLocks noChangeArrowheads="1"/>
          </p:cNvSpPr>
          <p:nvPr/>
        </p:nvSpPr>
        <p:spPr bwMode="auto">
          <a:xfrm>
            <a:off x="5562600" y="4419600"/>
            <a:ext cx="1600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3600">
                <a:solidFill>
                  <a:srgbClr val="C00000"/>
                </a:solidFill>
                <a:cs typeface="Arial" panose="020B0604020202020204" pitchFamily="34" charset="0"/>
              </a:rPr>
              <a:t>20¢/hr</a:t>
            </a:r>
          </a:p>
        </p:txBody>
      </p:sp>
      <p:pic>
        <p:nvPicPr>
          <p:cNvPr id="66577" name="Picture 18" descr="quarter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53000"/>
            <a:ext cx="11128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5867400" y="57150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($10 for Tesla 250mi)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89A50C-BA46-4671-9783-1FF547A3C2A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6861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0"/>
            <a:ext cx="5334000" cy="1524000"/>
          </a:xfrm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000" u="sng" smtClean="0">
                <a:solidFill>
                  <a:srgbClr val="004990"/>
                </a:solidFill>
              </a:rPr>
              <a:t>Every EV can charge from any 120v outlet</a:t>
            </a:r>
          </a:p>
        </p:txBody>
      </p:sp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2133600"/>
            <a:ext cx="1262062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6324600" y="898525"/>
            <a:ext cx="2590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Charging </a:t>
            </a:r>
            <a:r>
              <a:rPr lang="en-US" altLang="en-US" sz="2000">
                <a:solidFill>
                  <a:srgbClr val="0000FF"/>
                </a:solidFill>
                <a:cs typeface="Arial" panose="020B0604020202020204" pitchFamily="34" charset="0"/>
              </a:rPr>
              <a:t>stations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for every EV is not sustainable at-work:</a:t>
            </a: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67075"/>
            <a:ext cx="28797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3338513"/>
            <a:ext cx="1763713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7563"/>
            <a:ext cx="11525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6553200" y="5562600"/>
            <a:ext cx="1828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$8000 installed</a:t>
            </a: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1079500" y="2614613"/>
            <a:ext cx="510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008000"/>
                </a:solidFill>
                <a:cs typeface="Arial" panose="020B0604020202020204" pitchFamily="34" charset="0"/>
              </a:rPr>
              <a:t>Every EV comes with a 120v charge cord</a:t>
            </a:r>
          </a:p>
        </p:txBody>
      </p:sp>
      <p:sp>
        <p:nvSpPr>
          <p:cNvPr id="68619" name="Text Box 12"/>
          <p:cNvSpPr txBox="1">
            <a:spLocks noChangeArrowheads="1"/>
          </p:cNvSpPr>
          <p:nvPr/>
        </p:nvSpPr>
        <p:spPr bwMode="auto">
          <a:xfrm>
            <a:off x="4572000" y="6172200"/>
            <a:ext cx="37338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808080"/>
                </a:solidFill>
                <a:cs typeface="Arial" panose="020B0604020202020204" pitchFamily="34" charset="0"/>
              </a:rPr>
              <a:t>http://aprs.org/payin-to-plugin.html</a:t>
            </a:r>
          </a:p>
        </p:txBody>
      </p:sp>
      <p:sp>
        <p:nvSpPr>
          <p:cNvPr id="68620" name="Text Box 13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Bob Bruninga, PE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IEEE Transportation Committee</a:t>
            </a:r>
          </a:p>
        </p:txBody>
      </p:sp>
      <p:sp>
        <p:nvSpPr>
          <p:cNvPr id="68621" name="Rectangle 9"/>
          <p:cNvSpPr>
            <a:spLocks noChangeArrowheads="1"/>
          </p:cNvSpPr>
          <p:nvPr/>
        </p:nvSpPr>
        <p:spPr bwMode="auto">
          <a:xfrm>
            <a:off x="4127500" y="5554663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Exist or $15 each</a:t>
            </a:r>
          </a:p>
        </p:txBody>
      </p:sp>
      <p:cxnSp>
        <p:nvCxnSpPr>
          <p:cNvPr id="68622" name="Straight Connector 2"/>
          <p:cNvCxnSpPr>
            <a:cxnSpLocks noChangeShapeType="1"/>
          </p:cNvCxnSpPr>
          <p:nvPr/>
        </p:nvCxnSpPr>
        <p:spPr bwMode="auto">
          <a:xfrm>
            <a:off x="6184900" y="898525"/>
            <a:ext cx="0" cy="5029200"/>
          </a:xfrm>
          <a:prstGeom prst="lin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23" name="Straight Connector 17"/>
          <p:cNvCxnSpPr>
            <a:cxnSpLocks noChangeShapeType="1"/>
          </p:cNvCxnSpPr>
          <p:nvPr/>
        </p:nvCxnSpPr>
        <p:spPr bwMode="auto">
          <a:xfrm flipH="1">
            <a:off x="6796088" y="2743200"/>
            <a:ext cx="1357312" cy="1668463"/>
          </a:xfrm>
          <a:prstGeom prst="lin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24" name="Straight Connector 20"/>
          <p:cNvCxnSpPr>
            <a:cxnSpLocks noChangeShapeType="1"/>
          </p:cNvCxnSpPr>
          <p:nvPr/>
        </p:nvCxnSpPr>
        <p:spPr bwMode="auto">
          <a:xfrm>
            <a:off x="6796088" y="2743200"/>
            <a:ext cx="1509712" cy="1981200"/>
          </a:xfrm>
          <a:prstGeom prst="lin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B06C42-3B24-4108-B793-A9F94552018A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70659" name="Picture 8" descr="Charging-Pyramid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98638"/>
            <a:ext cx="74676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u="sng" smtClean="0">
                <a:solidFill>
                  <a:schemeClr val="accent2"/>
                </a:solidFill>
              </a:rPr>
              <a:t>Charge at Home (and at work)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4572000" y="6172200"/>
            <a:ext cx="37338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808080"/>
                </a:solidFill>
                <a:cs typeface="Arial" panose="020B0604020202020204" pitchFamily="34" charset="0"/>
              </a:rPr>
              <a:t>http://aprs.org/payin-to-plugin.html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Bob Bruninga, PE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IEEE Transportation Committee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4495800" y="1416050"/>
            <a:ext cx="4648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Public Charging is like looking for $10 gas!</a:t>
            </a:r>
          </a:p>
        </p:txBody>
      </p:sp>
      <p:pic>
        <p:nvPicPr>
          <p:cNvPr id="706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0"/>
            <a:ext cx="1120775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5" name="TextBox 1"/>
          <p:cNvSpPr txBox="1">
            <a:spLocks noChangeArrowheads="1"/>
          </p:cNvSpPr>
          <p:nvPr/>
        </p:nvSpPr>
        <p:spPr bwMode="auto">
          <a:xfrm>
            <a:off x="3467100" y="1046163"/>
            <a:ext cx="220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1% of the need</a:t>
            </a:r>
          </a:p>
        </p:txBody>
      </p:sp>
      <p:cxnSp>
        <p:nvCxnSpPr>
          <p:cNvPr id="70666" name="Straight Arrow Connector 3"/>
          <p:cNvCxnSpPr>
            <a:cxnSpLocks noChangeShapeType="1"/>
          </p:cNvCxnSpPr>
          <p:nvPr/>
        </p:nvCxnSpPr>
        <p:spPr bwMode="auto">
          <a:xfrm flipH="1">
            <a:off x="3352800" y="1416050"/>
            <a:ext cx="381000" cy="8699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7" name="Oval 2"/>
          <p:cNvSpPr>
            <a:spLocks noChangeArrowheads="1"/>
          </p:cNvSpPr>
          <p:nvPr/>
        </p:nvSpPr>
        <p:spPr bwMode="auto">
          <a:xfrm>
            <a:off x="1524000" y="2895600"/>
            <a:ext cx="3238500" cy="207803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70668" name="Straight Arrow Connector 11"/>
          <p:cNvCxnSpPr>
            <a:cxnSpLocks noChangeShapeType="1"/>
            <a:stCxn id="70663" idx="1"/>
          </p:cNvCxnSpPr>
          <p:nvPr/>
        </p:nvCxnSpPr>
        <p:spPr bwMode="auto">
          <a:xfrm flipH="1">
            <a:off x="3657600" y="1589088"/>
            <a:ext cx="838200" cy="1001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9" name="TextBox 14"/>
          <p:cNvSpPr txBox="1">
            <a:spLocks noChangeArrowheads="1"/>
          </p:cNvSpPr>
          <p:nvPr/>
        </p:nvSpPr>
        <p:spPr bwMode="auto">
          <a:xfrm>
            <a:off x="4114800" y="5029200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85% of all charging is at home on standard 120v outlets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D1AE1D-0A90-4E6A-89EC-0FA97D8FFB47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09563"/>
            <a:ext cx="8229600" cy="890587"/>
          </a:xfrm>
        </p:spPr>
        <p:txBody>
          <a:bodyPr anchor="t"/>
          <a:lstStyle/>
          <a:p>
            <a:pPr eaLnBrk="1" hangingPunct="1"/>
            <a:r>
              <a:rPr lang="en-US" altLang="en-US" sz="4000" u="sng" smtClean="0">
                <a:solidFill>
                  <a:schemeClr val="accent2"/>
                </a:solidFill>
              </a:rPr>
              <a:t>Charging While Parked </a:t>
            </a:r>
            <a:r>
              <a:rPr lang="en-US" altLang="en-US" sz="2400" u="sng" smtClean="0">
                <a:solidFill>
                  <a:srgbClr val="008000"/>
                </a:solidFill>
              </a:rPr>
              <a:t>(21 hrs/day)</a:t>
            </a:r>
          </a:p>
        </p:txBody>
      </p:sp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4572000" y="6172200"/>
            <a:ext cx="37338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808080"/>
                </a:solidFill>
                <a:cs typeface="Arial" panose="020B0604020202020204" pitchFamily="34" charset="0"/>
              </a:rPr>
              <a:t>http://aprs.org/payin-to-plugin.html</a:t>
            </a:r>
          </a:p>
        </p:txBody>
      </p: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Bob Bruninga, PE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IEEE Transportation Committee</a:t>
            </a:r>
          </a:p>
        </p:txBody>
      </p:sp>
      <p:pic>
        <p:nvPicPr>
          <p:cNvPr id="716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0150"/>
            <a:ext cx="7764463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99F009-92D3-4F95-A2C3-A8A411048F0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72707" name="Title 1"/>
          <p:cNvSpPr>
            <a:spLocks noGrp="1"/>
          </p:cNvSpPr>
          <p:nvPr>
            <p:ph type="title" idx="4294967295"/>
          </p:nvPr>
        </p:nvSpPr>
        <p:spPr>
          <a:xfrm>
            <a:off x="533400" y="274638"/>
            <a:ext cx="8153400" cy="1143000"/>
          </a:xfrm>
        </p:spPr>
        <p:txBody>
          <a:bodyPr/>
          <a:lstStyle/>
          <a:p>
            <a:r>
              <a:rPr lang="en-US" altLang="en-US" sz="3600" smtClean="0">
                <a:solidFill>
                  <a:srgbClr val="0000FF"/>
                </a:solidFill>
              </a:rPr>
              <a:t>Public Charging </a:t>
            </a:r>
            <a:r>
              <a:rPr lang="en-US" altLang="en-US" sz="3600" smtClean="0">
                <a:solidFill>
                  <a:srgbClr val="0070C0"/>
                </a:solidFill>
              </a:rPr>
              <a:t>– </a:t>
            </a:r>
            <a:r>
              <a:rPr lang="en-US" altLang="en-US" sz="2800" smtClean="0">
                <a:solidFill>
                  <a:srgbClr val="0070C0"/>
                </a:solidFill>
              </a:rPr>
              <a:t>only a security blanket</a:t>
            </a:r>
          </a:p>
        </p:txBody>
      </p:sp>
      <p:pic>
        <p:nvPicPr>
          <p:cNvPr id="7270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90800"/>
            <a:ext cx="32099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2" descr="https://encrypted-tbn3.gstatic.com/images?q=tbn:ANd9GcR0f8gzlxtNS1zxr4PY2vm4N5XZcEAKKjIyhNULlj7TYWr0a1r3F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2222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Box 4"/>
          <p:cNvSpPr txBox="1">
            <a:spLocks noChangeArrowheads="1"/>
          </p:cNvSpPr>
          <p:nvPr/>
        </p:nvSpPr>
        <p:spPr bwMode="auto">
          <a:xfrm>
            <a:off x="914400" y="5638800"/>
            <a:ext cx="73914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200">
                <a:solidFill>
                  <a:srgbClr val="6666FF"/>
                </a:solidFill>
                <a:cs typeface="Arial" panose="020B0604020202020204" pitchFamily="34" charset="0"/>
              </a:rPr>
              <a:t>Buying an EV with the idea of</a:t>
            </a:r>
            <a:r>
              <a:rPr lang="en-US" altLang="en-US" sz="2200">
                <a:solidFill>
                  <a:srgbClr val="FF0000"/>
                </a:solidFill>
                <a:cs typeface="Arial" panose="020B0604020202020204" pitchFamily="34" charset="0"/>
              </a:rPr>
              <a:t> public charging, </a:t>
            </a:r>
            <a:r>
              <a:rPr lang="en-US" altLang="en-US" sz="2200">
                <a:solidFill>
                  <a:srgbClr val="6666FF"/>
                </a:solidFill>
                <a:cs typeface="Arial" panose="020B0604020202020204" pitchFamily="34" charset="0"/>
              </a:rPr>
              <a:t>means</a:t>
            </a:r>
            <a:r>
              <a:rPr lang="en-US" altLang="en-US" sz="22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200">
                <a:solidFill>
                  <a:srgbClr val="6666FF"/>
                </a:solidFill>
                <a:cs typeface="Arial" panose="020B0604020202020204" pitchFamily="34" charset="0"/>
              </a:rPr>
              <a:t>not</a:t>
            </a:r>
            <a:r>
              <a:rPr lang="en-US" altLang="en-US" sz="2200">
                <a:solidFill>
                  <a:srgbClr val="FF0000"/>
                </a:solidFill>
                <a:cs typeface="Arial" panose="020B0604020202020204" pitchFamily="34" charset="0"/>
              </a:rPr>
              <a:t> understanding EV’s </a:t>
            </a:r>
            <a:r>
              <a:rPr lang="en-US" altLang="en-US" sz="2200">
                <a:solidFill>
                  <a:srgbClr val="6666FF"/>
                </a:solidFill>
                <a:cs typeface="Arial" panose="020B0604020202020204" pitchFamily="34" charset="0"/>
              </a:rPr>
              <a:t>and maybe</a:t>
            </a:r>
            <a:r>
              <a:rPr lang="en-US" altLang="en-US" sz="2200">
                <a:solidFill>
                  <a:srgbClr val="FF0000"/>
                </a:solidFill>
                <a:cs typeface="Arial" panose="020B0604020202020204" pitchFamily="34" charset="0"/>
              </a:rPr>
              <a:t> buying the wrong car!</a:t>
            </a:r>
          </a:p>
        </p:txBody>
      </p:sp>
      <p:sp>
        <p:nvSpPr>
          <p:cNvPr id="72711" name="Content Placeholder 2"/>
          <p:cNvSpPr>
            <a:spLocks noGrp="1"/>
          </p:cNvSpPr>
          <p:nvPr>
            <p:ph idx="4294967295"/>
          </p:nvPr>
        </p:nvSpPr>
        <p:spPr>
          <a:xfrm>
            <a:off x="3276600" y="1447800"/>
            <a:ext cx="5638800" cy="1600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smtClean="0"/>
              <a:t>Only Provides comfort &amp; security</a:t>
            </a:r>
          </a:p>
          <a:p>
            <a:pPr marL="0" indent="0">
              <a:buFontTx/>
              <a:buNone/>
            </a:pPr>
            <a:r>
              <a:rPr lang="en-US" altLang="en-US" sz="2800" smtClean="0"/>
              <a:t>…  like a spare gas can</a:t>
            </a:r>
          </a:p>
        </p:txBody>
      </p:sp>
      <p:sp>
        <p:nvSpPr>
          <p:cNvPr id="72712" name="TextBox 1"/>
          <p:cNvSpPr txBox="1">
            <a:spLocks noChangeArrowheads="1"/>
          </p:cNvSpPr>
          <p:nvPr/>
        </p:nvSpPr>
        <p:spPr bwMode="auto">
          <a:xfrm>
            <a:off x="4114800" y="50292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85% of all charging is at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9CE2A7-BD2A-4E06-8A99-780549084E3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7373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71500"/>
            <a:ext cx="5334000" cy="1150938"/>
          </a:xfrm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3200" u="sng" smtClean="0">
                <a:solidFill>
                  <a:srgbClr val="004990"/>
                </a:solidFill>
              </a:rPr>
              <a:t>Every Outdoor Outlet should consider a Charging Sign</a:t>
            </a:r>
          </a:p>
        </p:txBody>
      </p:sp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833563"/>
            <a:ext cx="28797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373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3513"/>
            <a:ext cx="102552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3734" name="Text Box 12"/>
          <p:cNvSpPr txBox="1">
            <a:spLocks noChangeArrowheads="1"/>
          </p:cNvSpPr>
          <p:nvPr/>
        </p:nvSpPr>
        <p:spPr bwMode="auto">
          <a:xfrm>
            <a:off x="4191000" y="6172200"/>
            <a:ext cx="4114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808080"/>
                </a:solidFill>
                <a:cs typeface="Arial" panose="020B0604020202020204" pitchFamily="34" charset="0"/>
              </a:rPr>
              <a:t>http://aprs.org/EV-charging-signs.html</a:t>
            </a:r>
          </a:p>
        </p:txBody>
      </p:sp>
      <p:sp>
        <p:nvSpPr>
          <p:cNvPr id="73735" name="Text Box 13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Bob Bruninga, PE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IEEE Transportation Committee</a:t>
            </a:r>
          </a:p>
        </p:txBody>
      </p:sp>
      <p:pic>
        <p:nvPicPr>
          <p:cNvPr id="7373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40100"/>
            <a:ext cx="197326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862138"/>
            <a:ext cx="1992312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738563"/>
            <a:ext cx="2874962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63575"/>
            <a:ext cx="197326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1822E6-72DB-43B6-B81F-B6A32846959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391400" cy="685800"/>
          </a:xfrm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t"/>
          <a:lstStyle/>
          <a:p>
            <a:pPr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altLang="en-US" sz="3600" b="1" u="sng" smtClean="0">
                <a:solidFill>
                  <a:srgbClr val="004990"/>
                </a:solidFill>
              </a:rPr>
              <a:t>Charging Load at  120v:</a:t>
            </a:r>
          </a:p>
        </p:txBody>
      </p:sp>
      <p:sp>
        <p:nvSpPr>
          <p:cNvPr id="75780" name="Text Box 3"/>
          <p:cNvSpPr txBox="1">
            <a:spLocks noChangeArrowheads="1"/>
          </p:cNvSpPr>
          <p:nvPr/>
        </p:nvSpPr>
        <p:spPr bwMode="auto">
          <a:xfrm>
            <a:off x="4572000" y="6172200"/>
            <a:ext cx="37338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808080"/>
                </a:solidFill>
                <a:cs typeface="Arial" panose="020B0604020202020204" pitchFamily="34" charset="0"/>
              </a:rPr>
              <a:t>http://aprs.org/payin-to-plugin.html</a:t>
            </a:r>
          </a:p>
        </p:txBody>
      </p:sp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838200" y="6019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Bob Bruninga, PE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rgbClr val="808080"/>
                </a:solidFill>
                <a:cs typeface="Arial" panose="020B0604020202020204" pitchFamily="34" charset="0"/>
              </a:rPr>
              <a:t>IEEE Transportation Committee</a:t>
            </a:r>
          </a:p>
        </p:txBody>
      </p:sp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2019300" y="1371600"/>
            <a:ext cx="52959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1 Coffee Pot  =  Level 1 EV charging</a:t>
            </a:r>
          </a:p>
        </p:txBody>
      </p:sp>
      <p:sp>
        <p:nvSpPr>
          <p:cNvPr id="75783" name="TextBox 3"/>
          <p:cNvSpPr txBox="1">
            <a:spLocks noChangeArrowheads="1"/>
          </p:cNvSpPr>
          <p:nvPr/>
        </p:nvSpPr>
        <p:spPr bwMode="auto">
          <a:xfrm>
            <a:off x="4800600" y="533400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Pay $20/mo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For 20mi commute</a:t>
            </a:r>
          </a:p>
        </p:txBody>
      </p:sp>
      <p:pic>
        <p:nvPicPr>
          <p:cNvPr id="757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00250"/>
            <a:ext cx="50958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3AB385-954D-418F-A868-9D6FA5097B98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20700" y="303213"/>
            <a:ext cx="8089900" cy="839787"/>
          </a:xfrm>
        </p:spPr>
        <p:txBody>
          <a:bodyPr/>
          <a:lstStyle/>
          <a:p>
            <a:pPr eaLnBrk="1" hangingPunct="1"/>
            <a:r>
              <a:rPr lang="en-US" altLang="en-US" smtClean="0"/>
              <a:t>Energy – More than a Hobby!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400800" y="4267200"/>
            <a:ext cx="2209800" cy="1474788"/>
          </a:xfrm>
        </p:spPr>
        <p:txBody>
          <a:bodyPr lIns="92075" tIns="46038" rIns="92075" bIns="46038"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It can save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 MONEY!</a:t>
            </a:r>
          </a:p>
        </p:txBody>
      </p:sp>
      <p:pic>
        <p:nvPicPr>
          <p:cNvPr id="24581" name="Picture 4" descr="SPHEV-115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35671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http://aprs.org/Energy/solar/yard/Array-temporary1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54498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1828800" y="6100763"/>
            <a:ext cx="5410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hlinkClick r:id="rId4"/>
              </a:rPr>
              <a:t>www.aprs.org/</a:t>
            </a:r>
            <a:r>
              <a:rPr lang="en-US" altLang="en-US" sz="2400"/>
              <a:t>alternative-energy.html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4" name="AutoShape 12" descr="data:image/jpeg;base64,/9j/4AAQSkZJRgABAQAAAQABAAD/2wCEAAkGBhQSERUTExQVFBUWGR0XGRgYFxweHhwgHBgYGhoZHBoYGyYfHBsjGxgYIC8gJScpLCwsGB4xNTAqNSYsLCkBCQoKDgwOGg8PGiwfHx8pKSkqKSksLCwsKSwpKSwsLCkpLCkpKSwsKSkpLCwpLCksLCksLCwsLCwsKSwpLCwsLP/AABEIALkBEQMBIgACEQEDEQH/xAAcAAABBQEBAQAAAAAAAAAAAAAFAgMEBgcAAQj/xABLEAABAwIEAwUECAIGCAYDAQABAgMRACEEEjFBBVFhBhMicYEykaGxBxQjQmLB0fBScjOCkpPS4RUWJENUY6LxJXSDsrPCZHOjF//EABoBAAMBAQEBAAAAAAAAAAAAAAECAwAEBQb/xAAmEQACAgICAgEEAwEAAAAAAAAAAQIRITEDEkFRBBMiYXEUMpGx/9oADAMBAAIRAxEAPwCvdre12MRj8UhGLxKUpfdSlKXlgABxQAACoAA2qC12wx2cD65iog/75ex/mqL2zP8A4jjP/Mu//Kqh+GX9oP63zpQllX2txmU/7ViPP6w6Phnr1fabHoGf61iMp/8AySryOXvCR7qH4RrOoJmAaZYfT3S0FAlRzZ5UDAFkgAwfFBuNtRWdgRMxfbTHZD/tmI52eWNeoV5WoYe3PEP+NxX9+5/ip/A9n1up8au7HUEn+yNPWKsfDOweEVlzuulU+IQEz0AgkehPpVI8cmI5pFXZ7acQUQBjMWSTAAfc329qrtg+1uIabUnvn3HCnLnW+4YOiilOcJEXAJB50Z4T9GGECs6FKVH4iY1EkCCInkas7H0d4eASmYv573kmabrWzdr0Z1wrtfi0Zgt91wKiy3XJ8wpKwpOuxrn+N4pSyUYrEpT7WX6wuwGqQVLuQYvOhE1pKvo/wuuQA8wSPhJEVCxPYptshSU572gEkW3EfGlcMUhlLOTOMfxvGo0xmKMRP2zm83sqPumoJ7VY4pzDFYrKPCT3zkTGntVoXEeHtIQpx5k5UiSrItMC+4TbUjTfzqs8F4LhH2goghZkqSe8AmSYzxlMAg2OnwHR+QqSoAudrccLHF4r++X/AIq7/XDG/wDF4n++X/iqx4nsOx/GtOYSmCCnpHhuL8/WgeK7GOiSgocA5KAPolRv6TQcWFSQ2ntZjjpi8SSdIec/Wir3bLHNt92hb61Ce8cW6uZI2BXIAvFgZG9Vt3jz+DWWmx3Sh7RKfGSfxEZkiNAIp3G4txLWbwnPAJvuBmAJOsyJ6e9Jx0Uh5HT2xxv/ABeJ/vnP8VW1ntpiGA0gOvOkpStxS1KXnKgDlCifCkBUDKQZBM8s9YaK1JQkSVEJA5kmAPfWm43sI5hGWQ66HFEnwgWRAmEnU3Jn4C9FRcsIW0tlX4l2jxgeyNYrFkKgpT3zhUMwByWVcgmLa0deXxFhpP1jEvJUqcqQ+oqAGucpVrJ011mK7E4RGGKcSiQ8pKkp6WguDcKg5fQmgBeJUZMkkkz8fiaMl12KnegyxxJ9w5V8QxLFrK7xxSZ/EAqfUT5UD4vx3HsLynGYhQ+6tD7hSocwZ+BuKdCrny/Oh/aKe6mbJUFf2rH/AOvupVKzaEHtljf+MxP9+5/ipLvbXG/8ZiR/67n+Kq4rFmll0HSia0GV9tcd/wAZiv79z/FT/BO0mOfxDbRx2LSlSvEe/dskAlUAEmYBjrVbNFuBOJQlagfGYT5J116mB/V60Ho1lg7UdvsUvJ3T7jMEgBt96SnYqlZnTW0zQN3trjjcY3FDp37v+Ko/GgPCRrcdY1H5/ChoIIrLRm7LFwvtPxB90IGPxCJkqWp9wJSAJKjlOnQDUgU9ju0WMbWUp4jiHAAIUl92CdCIUQR7qj9heBqxGKKZUltLa1uKA0QlMxfmrKPXpTeK4cARlBvTU9mH/wDXHGkicZiRcf79yOv3uVFMLx/iHiBxGKzTA+2csbWuvkbUB+omRYzI+dWh/EKxSXZV4ysuSoxJICQIFpAGlqlNug0DD2yxzYyrxeICp3dUY+PwNTeBdpMat9oHE4kp7xuczzmhWkQfFBBn1nrUEdnFnLaArUkXESAfUjrAO01K4dgFIxDRBzIDrYUSRr3iYMzMTpbpU+2aQKPoyK6va6uoB8p9s1/+J4v/AMy7/wDKqg7TkEK1An40a7Zt/wDiWMM6Yl0//wBFUJwuTKrMqJEAASdfQAetZAsNcNekgjbP8G1VYuyfY9TqQ4oFIAAJjS2gG6//AG+dVzgeKQ2066TKkAhCYtKhAJnzAA8+QnVex3E3zhmQMOgNBEJV3niMWKjO5IJPnTpxWyM3LwN8cwjWGYT3aACZSBEqUTB9rWbaaSRXrXBEoZShQBVqpQGqjdR8psOgFCeLdpG3uItJUQG2jNrjMPFqmZg5DP4TzqyniSCPCpJkTYjfSumM4s5pJoCofcwywZMbH8jV64FxpL4sIc3TMJPXeKp3EyVKShU6FUHkRAPkYNQ+H4hTLogxGn76VpxtWV4n4NKfLn8SE+SVKPvkfKh+KWpIlTi0iQJhtIvYCSLSbXNGeFYoPNpUQJgTT+MwiXElJAIIgg7g7VzdqOporD7SykpIUqZBzKG4giwqFhWnUsoSgJBCUiFG1ozWA5THWKhv8VOBe+r4gqUyuSy4AVKTH3CBJKR6kWItap+D4ghxGZpaXE/xIUCPWNDrY3tVozs5Zpoax3DC4MqpA18Kyn1sKD4nsksjwOqT0UQr45RVhU7SO+qiSJ95FSx3Zx8JHeNt4pIsBAzp6pUACPIT1Bqi8f4Gts5gVkboWnKtG/sxCk/iT6gVs/e6028ULGVaQociJjyml+lFjrnksMzr6JsI2cUp10p+yRmRm/jKgEqA3gZvIwa0/jnEGnsqEqzxJzD7oOw62Huql8V7MFpZewhyZoC0RIiblInUCba9DTuDeI8SFyDvM1NwcNHRCamQu2bx75tMBKMgCBOtzmJ5SomgLrJQtQVYiB+Z/fSrJ2pbCW2sUonMhaUAE2gqJk+s++qpiuJF51a1EFSiVEbXPvrk5E7ydC61gkN7eVQuLH7N0HdP+fzqUHDzA/fWgPaHFlS8iVSMsKjnJtSIFpbAajXI6b0r6vR7gHYbEYkd4kBtpPtPOnK2P6x18hJqxIAIc6TVm7LdmsViUuhhpZSqL6JkExK1EC0k60bweCwOGVDLf157XvHQUspP4Wh4l/1j6UQxWJfxAh95WUaNpBSgdAhED31WPG2TlyKJBb+j7DoION4gykjVDUuq8pTYUSwnCuCN6/W3z5ZR8MppvDYNkeEJkweY9dKeVwsH2Tlte8+tP1S2T+t6Qd4X2l4SwlaWsI8kLACvDOYAyASXNJophu03CgJ7hKPNpP6ms64nkaTBB7za9vPyA+dCGnyozsNOp3NHqnpjLkezaWu0PCVn/cA/ia/PLFF8Fh8A7/Rpw6v5QifdrWEl4GwAM1M/0cpu5KkHkJB5zyNLKCXkK5vZup4DhzP2SL62qGex2EkKDDYIIUIAFwQQfeBWT8N7Y4zDRkezpH3HLj9+UVonZL6RmcYQ2sd09/CTZX8p59D8ak4UUU0y4RXV7NdQHPmHtFwcvcSxxLiUAYh3WTMuqgCBUXBdmkFRC3IQAnK5YJMk7q3sbWNtq0N/s6hOLxanPH3mIWuBNvtFETbrVY7WvIcfLCVZVIGciNSeZ1JAI9K86PzFLlcF4J3kdZ+j3vWicPiCATmLKlIUVZSct0jLOutr61Kwva9xrDjC5koKAUfbIWCBcQcjkJNyNOVVRzhD7RBSSncKST+W5pTnG3QoB3K6SAklQuQdRmABiNp3rt+omGheC4O9OdQACh4SpQTmB0KSsibZadeZdbH2iVJG0iJ8joRRzBdvEwEOpITERAI/6QDHoaO4XG4d0fZLR5JVlPqLVRdJadCu/RSuH9pHUrnNmASE+IzYaDoBJ99W1PEg4hCspSeR1/7UB40GcOsZWQVnmCAJ0OwUffren8NxALFyM3z8qvxvNWI8ZSL92d7V91ZWlXXC8WQ82VIV+orCcRxTJpJI2H58qHL7SPgHK4pHRBI66i9LNJFFNs1/tXgnFpCipaSk5kLRYoI+8CY8qpLLiW8Yh17F4YlIUFOJQEqUCm2bKqFEG2hrPsfx110BK3FKAkgEkxOpE0LdcJ3J9aRSoNWbJxHt1h0m2IQsD/lrB+DcfGgy/pGRfLfySf8A7EVlhrpEX1oubB9OJp3/APpBG1vNA+azTK/pK5C/QoP51m9uVqLYjG4dLaW2kFRN3HVABR/CgGco66mh3l7N0j6Lgv6UIspCgd/Z/IioLvbxsu94kFBPtCAQrT2gFa/iF9JmqSck6UsNjkKbtJ4syil4NO4h2gaxjDDbcqHfZnAQfCEIUq/nJjyNCcYn7Q2GtoFR+w7hOdoJu4koB5b/ABGYetKOJJUSoX3rm5G08lIZJCE+VWDhn0PuYuMQt5DbbkKSACpUQNrAaczVZQ5oRV77PdvcyBh21BKmU5bGZiBoYgknaRQ4svIZpInNfRMxhUFaGjjHgPAl1QS3PMpGo6Emql9IOIxxU02+0UpCAEIbMN5vvKhJgxYDYelWZXb50b/GhPGeNfWlBTt4TlibQTNdPUlZXcP2d4gkKjDhJ3K1EH0IMGwjeij3AXG2O+W5eQO7SlxRnzygR1naj3De3rzQCCe8A0m5HSdY86Jp+kdB9tpBP786dTaEcIsz53iLcABCgbkrKXIAHSTcmbkaDrZk4wJWkKfKkKBhaStMGNFAGL8x6xWyYTiaHTAw4MiSUOIPwSqZpjFs4AqLbreVW4UJjreffSt3sPRIwXF43vHDGkwn9b++iIw2VCeRmL8rXrXVdg+FuiyUg8wcvwTAps/RFgj7KnB5L/WaeM+oZQ7eTJEAgyLEXFW9rhPfN96taypUmQpKs1hEqUqZGhtVmf8AoeajwPuA/iAP5iog+jjGNJKWcQjKfwkH3iSPhRc0yb4mV3/U892ol5hCiDlSp5IJ9J1PWqzwcE4lkzo63H94m9W3in0c45RKlALJsTnvHrG1Q8J2LxLTzR7pZAcQSQNAFp5GsqrYVFo3aurq6uc6DL+MycQ9f/eLt/WP79azDi+CUriD6hsR7i2Dqekn3Vp/GMwxDovHeKP/AF7VRu0SAMSuZGdCLRrZSZ9AkV878PHPP83/ANJeSUxi4QnMJGVJv5CaH8VwbcoIFjmsdNBepnDXwppKh4kxHut+VQuNiO7AO6vkmvQvZgBisDlPQ7HT0OtRn0ZUggW0nN7zEWO23lRVSjofjUDFtCLDTb97Vfj5LwxrG8L2hfbEJcUU7hXiT7lSKkJ7QNq/pWEHq2Sg+4WoMtBnlz6U2ZnT1ro6oe2XXCYbvcOSF5coBgiZkG5Nr2qKvgxCUnOIMfdVv8KndmcxaISAT3YUZ0gKUnSKmKS6tAKQEiJFyOUR4dKbteAONeChP2tuLUwXKs/CsM2nHKDwSQSrwqTIkwR60S7YfV/q4ShoIOcRlbCZsd8vK8VrRqKIT0FeoTNeqGtWDssgFp45SpTZCwkfeBsRztl+NFushWSFwttOWMmZRn7qlSZ8IsD7hG43p/8A1TxKicuHdudMptfSreHVH7h1g5Un+KDEGxg/KrDiEqcaTiSpOYkJUnQhaQM1twRC52zGspAaMyHYrGHTCuf2Y+dPs9icVMKS22dg46hJPkM01qzfa15ppASUOGCcxkmJsk3F4vO9CMfjC6pT2aFFU5b3kXg8oGh0opmAXZ7s/iMGtwPBKPZI+0FymSIvO41ipo7MPunO22kpVJHiOh8kbaelWDGobewgdL5U40kBQgkkFZCJnkVRm0vVZ+s4nKG8M84MxUS2LAGxOW5kEyY86WUexroiM8EdnKru0L0KSoyCNQba0nGdhsQxiA4HGm1KOYAle50kIIKTz/SpuCw6u7cccKivOm4iJIIOad7C+8iaPsYpjEYbJDgeZbJGhzJCpI/qTMagTrS9VF4GttHrXYZ9YCgUQbyLz60Pe4BlUUF5AUDF7CdIzTGtLY4i5kS22taCCSRngSQIO0TB1tr6tqdztqWq6838V9DMiL3i/W9MmKBHsySUkEKEgje2tRc5mjnFEpeSHW0FKm0gOCZkCEhc8xYHzB51X3DBo3RqC3C2MyFEFKVTEkGeeo0ptviSgTcnaZ/Wk4EkIV+9qgJoqQGixYfjihFx7o+UUWwnaRVoKgeivyP61UcOwtU5UlUawNKdbJ0qimL1NEwXbBSD9oVxyAv7lGI9aMYbti0R3neryaeJkgA8sw399ZxgnCNT6DT3URx3FfskIMQmSB5nzoYZlaNDY7XMq0UCOYn8wDUxvjLSovqRr52rGEY/kTRThnFlFxsE/wC8R/7hTdUDs7Nkiur2uqJUzLjJ+3eM/fV8FGfnWc9suILTijNgEAIMdZ9b5h61e+PPj6w8Pxr+CzVT7TcFL6ApAuL67RNh8or5b40lx/Jbl7ZPyU3hHaNTJyq9gknyJ38qMYziXeBsjKYUb7HMPnaqs+wQYI0tTIdKbCY/S4r6J8cZZQxa1PA9Dy/etDOIcTCFBIGYm5v7vWm8PxFKrLMHZX70NRQyHMQBNjF+kCow4qeQUO4hAUMw3qOWusUVx+DCIgEAyIOxH6j5UOWKumMFeEcZ7kCRoCnkCCZ5Gi+H7SICT4hJ/FoOgiqY5I0pTIzAzsDT9b8lVP2ghxDHZ3+8SQqQCYOW4tqBbbal8S4gX0jPAIMgyTGlrJA2FC8nvrxT6hb5itkFr9CgxA1BqVwniLuHUVtkCRlMid50qApa1CPypSQvnpRtmpeA+O0eJN+8SP6iT8xVr7DcUDveNYhSlTK0lIE5gDAAFjIlMbynlWeBhwyJUI5G3P5A0T4Ph3mH23BmBBE+/XkDob7igKzQ8NiUozwVAqTCTaIJBObpaJ2k0pttQc7lYsFZsuYDa8HSYjz0pfGcUFKQ8hpCUkBVhY7LHKy5Eco9Y2K8Se9kAlavCAY0BURtl8QttfWnQjJHA+KtsrUXGs6FJKSJ0ST4hGhiNLaGmuNNpw2JVDYCDIAUVRBByKBncHXYzypDylEILfiyJBnKJFzObmBbxHlHSjuIbxWPwYkZi2vYQVpKfTxJO288xR0ErQIQts5rKylUpJKZOigbGw8jPuewfEXsO6XmkphRInJ4Te4FpTMaSCKaS2VpX3sqLaMo8YzCFAaGSpIEmNo1AplohaUtEhJzGVFRymQIkRayR4t9+iTaCg92hwzzToxCWgltaUmAgQnMkAoUI9oE67yKgJIbLS4UJAUdNAojwnfTfnvu72fAfbcwzj4RmKS2DmjOJ5iIUJBHMyNKhMoDLjjS1oJSFgTmIJFtQBBBm/ntSr2YkfW3G8ziFDIslKgYg9FJnkRPnY1B43wZDaxB8KhKVAhSeonmDb3c6k4dvOUtKBAKrEJ8XigafeFh7rdWcK4yUONuLUkmC2qPCCJEquSJHhJE9dKZ6syPMJwuR4XG1Ttmyn3Lge41BGDOUKixuDFvfSmtSMwlJII5EagxvblS2H1N6EiOWlTUvYaCHClZG1Rqo/KpJKFjxC/Ma/517hePygJW204BzTCv7SIPvqcziMGv2kusnmkhafcYNOmAF4jChN0EkddfhQ7iD+l7AXNWRzhLSj9jimz/ADhSD5XETWa9q+J946WkEZEGCUmyiNTO4pkYmudpG0GAqfITRDgPadC8QymRdxAuI++mqYxw9ShITbmSAPebVP4VgVoxOHUoW75q4uP6RO4plNi0j6urq6uoDGS8XYzYl8TH2q5j+Y8qFYjiIaAAGbTQTvy/etF+Mn/aX7J9te2krN+U/KoP1JAyqAKovETe8qE7+vKvk3Fd3ftiqNlI4/wsOKLiG1N2kiNxvG2591VRxu9xFbMWEzmnKSCALRvc2qv8f7Kh6Vt+1cnqSfzn4bV6Xxvl9ftkGqMyiKncFg4hPKD8jXYjDFJII35fuKTgQEuIJ0mD5G1eunaMGOLoOSSZyEba6CfmfUUHUKJ8VKQ0oI0BCTfWySKEF0WvS0ZHLol2feShZKjGkTe8jUQZEULU4OdJdKiBlmOlEJZcRxRgu/0sIJuAlVvtCZFtcpj0oXjeLILqVRnA+NyfvDUzNBFA15FN1QbDTnGWylUMgKIHUTabbDWmk8eUF5glImAQB5/rr0oWE043hydJPkK3VB7MK/6xKIINhpYbevQU5iOPqkgEx6culBu5g3B5j9fKnsqRcxf96VqQLZp3YnjTuKwq8MgkqSoLy7qABkDqUwf/AEzU/BsOKV3TgWpKMxKdxYnw5t9Bl3kVR+xHGPq2ILqUA5UzdRAnMgAyPM68zV34rwpTWRzMFIX4kqzDMUm8kahQ3PMa1l6A0M4RxIC0mRmACVToJBuIuJAn1qbwXOxigjvEoGbxysZSk+0kx005HlUbiJjuzCCoJBUpJkKP3gdp2I/WmMVCwp0KSlWb2YMGRJKeltDp1otgQ92j4CMK4AHQpKhKYnMEz4SYETIiRrlqFj3yl3vG8pSITIQIMpAukiyuY6iOdHcNh8M/g4U4rvWULWAE3yTJQAT4kg31sSTpVewT6QhaMygpRSNYSQJif7VlbW01qTVjCX20pQ2SFjMJUItAUUgoUbkW9La0c4+cO+19ZZzhecJcSYsSkwo/zRqLEg6GhmHZVnLLicxQFwhSsv3SRBnWQBG8gU72d48hjMhxlLjTkZ9Zyg9TtJMayNbUarBj1LveBPdyO7bFlK/h1g256flTOOaBbSsJBVmVmMmfuwFAc5UJ3tzpeNUWH3UltKQSQAZIg3SpKjeCIv5060+lpxpRJhUKPhmJmQQbGRPSnWVQvkrXbDDHETi2U92tASHQiYI9lLg5EQEkfynnVdwvaZ5HtEOD8WvvFXxGKebKo8TbspUMsoXrYiOU2sRO1VftH2QVh3D4VBBAWkm9lbE7kGx99bD2El4Dti0oAOJKDz1HvFxR3DvtuCW1z5EH/MVnKsEQYvPl60hKSkykkHmDB+FDqazScY6ENrM+ykn4VRuD4PvnUpJgKMqPIC5+FNq488Wy2pWZKhF9ffrUzss+EvAm/hV+tGqRmw4nDIxrBS3CCgxG1tDA5in0MKS5hUteId83JGkBaBf4+6nMDju/QFNocTCx4UJEk2t4dRei7eBKMYW05ZbcQMo0CgtBVBFpgn1HvGQm5V1dXU4DL+NpH1l0WkrWf+on9P2KZauPBbryI+e3wrzjgQcS99494s3tEKUCLXqMZI0y/wAot6D11J9TXynJG5P9sZZHVx4rkAbnX1110vpTaGMpJzZc1hJ99uo+e1O94AJX7tZjy31sOVM92hcECTqNtPjP6UF6RgHx7gAdBcCYJ0jTz8vjaqBisJEydLaVswMNgQSZywALiBA1kzrNhVN7UdmwtPeoEHU+73CI+Br0vjfIaxIMlZROIYpSglJi243PM9ahF6KIYhqCZ9x/SoqsJGojf9g166lYg0HUnYUlSwNCR614tqDSCmmMeFfn767NXZK9CKxjzPW0/Rsxhjw9tKywXlrhIU2MwKjCRAuuRP2gumSDYXxgIqzcG4tkS2UkhTX/AGke+lmk0GLp4L9xXCsJdIxDbPeJAEKbTYD2Yt7PLaov1vBp+7hx5No/w0O/08nG/Z49WYT9niIGZsmDCsvttHcajUaRUbF9ke6c7ssurMAgoQVpUDopKkpIKTzrmjC3VnU51tBLE8YZ8KkqQEpVcgAXgxpFE+FpRjGVFLqQWQdTYomSJ2KVGRzz0CR2VdUgIRhH1XKlJ7syJgJKgRaQDE9aJcH7N4jDEqdwy2mFCFlSkCxsYGaZg2tqBVYwcckZyTVDuAcAQ6MySopCQkpnMc2xIgHLIHnam8O8VFLKiSjODYXE2lNtROmh+SuNcKSw7k70LEAFSQbSJSSOcQda84ljFd6XUKUQD4V3SSIAvGihv5+tUJCuE45ljEhagtaE5ogDcFJkTcRNq87SNYdDySwg90pCViVGFBUyBaQAZTEyCDpFR8YlPdpcKVZ1KVewSoAJJIEe1e8WtzNGsPxXDvYNTPcS6y2pTdyZvKyCIMgSop08NBBAGKT3md9OVIC7oKrjNKrT7SdTzF55nsa+crS0FCsqZkJEg5jZci5iL7xGs0y3jQUd0UpAzBQWB4hqAdbp8RlPW1SMAn6u+pPeAQFgLSFEXSRERcTG208qUwa/0i/j8KoZQpbSgrMEiVJIVIH4gbwNR8RbedyQ6Fq7tCrgXASJEz935fCvOH8Wfw6wUFQzQQm5SqNuRB2I6RRDtJwrENuqehZQo5s03Tm+6SNCkmOoimMCgrOgNaKzzc+E5gBfkbC/vox2YWQ4th1TcAEZFqBGaR7OonWhOMTkS0vIJKZJmQqFHYaGADHU6Uw4gKCnQUp8XsX0VJ8Osix8o3oSSkbQc492DQ4c7f2RVqIJCidYAFr8qp/GexL7OYltRQn7xEAzuLTEfsVp3B+LIXhkp7wuLCQCIvrayhcRAnen3scFeFaVkEyFaD3Wk3gAjSub6k4Onop1UtGDu4AgwRHrXmHWW1BQ2M/5eorZcR2NYdkqRBm6klIJ5SIyHXUfCqxxj6OlyosgqSTITeRYmASBmt766lNPZNxaBp46tptteDSQAZUU3KbyQep51LVi3k4zDFskhTiM9rQXESTytVVe4a/hlyM7StplJpXCsS6rFYfvFKI75rU/8xNMA+r66urqYxkXF8HmxOIMknvVmxFvGbRy60hC15oGkDTa23w3qdxfF5n3/AojvFpuInKs6dNb8h1qGHmxYQk7xytr12129K+Zmvuf7KUhxljUqJXB1iEj+1E/D1p1OHKiYGVJtbMeRINoF5gfGoT0E3OYGCmD6C2xv8PKncLgwkyZTHInmPuzv+QpYppgSyPpVMFJzXjSLazMWHXy5U4RIAhRuRbrrMai9LUnJGW41IPXfpMadB6yWmAmYkjU3BuSNzvJI0qiV5LKPspfaHsaMynAgwbkg6kxbXT9TVJcayzJEi3Ot1VhjoLXGaDOszIm2s9Iqi9rewa3HM7OUpIkjQ6wYF51mZ01r0OHlrD0JKHozdeFm/PlTDmE5UXxWDW2YVaJkR6efX1FRkqJMQedd6lZKiEjB+XvpauHnYE1OWySNbg9aUxiFAGQPd+fMWrWYGLwhGtOsMGbU4txRMXMbzXrbhANazFrw30f49QthnB/NlT81Crl2aexnDEAYxnNhZiQpKy0TuMpJCSdRz0vrD+jD6RcuXCYlXh0acO2wQon7vI7aaaaq+yFApUAQRBBFiDqCDr5UFxpZRR8rlhkXgDQUp54BBQ4tJbUDIUgITB/tFXxos5hgRBCYiNNjY/Cs/dDnCXM7WZeDWfG1qpon7yJ1H7OyqAdsvpHxrBQtiFMOCW3pzBfTwhGRY0KDJ9KdPwxHF7JXHuzaUh0qcCVtEIMj20n+iUI3jw8rbUBQ8AyttKlZ1LSCiLKCQoWP8V9Om9ReB9r3Mc+pvGKgLATnA0vY9cqoPlmFSMfw5LOILa3JAVClIBsQRMTFx5+tBgEcJzKcSysKWnNdI1j+JPIjX50vgfGUYZ/vA1mEHKCq4nWDETAOo900zxB1ReLoUVSowu4kT7wRMcxanMY2O6bUUqzqKzmnwqykXA53vfbrQMP9qMSnv0OstoQ2pKXEQkQf45BkAhUgiob6w6lbpISvOPCBZWbMZTsPZMjSYjWKPYXtAh3CLwwYR3iGypoG4JTdUTcLjMY0MelVZjihCFNkAtqIXASJtN0mNQCbaG9qz9hRJcl1tpDSlqKQqW40lRVKINxe+++lGuBsv4tlxlRMJAUnMdFAxlv90gnyoT3LbGJA7xRSFA5kCCLTaTremAw62UupKoJgOJmJG88+YN9aCATcJw5bWI7l0IHNLigARB3BseRBqCFFIUjKIJB0uCmbA7G585qx8a7OPOoGK8JKkJW4Mw8JAAKhJiDF+RtQhbJOHF0HKszEZ0jKmJ/BMgcppjC+GlvD4lJKyUC8pTfxJmIJ6iR86lcX7YlhxWQOOBwAhRUCk2iUyiQdiKgto74qLhykI1CdSgWBAjYa9KnYDGpGGWyn+kK8wS4kKbWYAyHdJOyhBmLillBSH45JSyEOy3ETi0r1QtGU3IUDObnEafKj7TylDItaTJ1ATFh1G5t1mqt2N7l9S0ttvMubphSkTcWXBKPJek6mrfw/hzqD4mlK2nNz6G2gG+1c6i70VnTdrQl0d4MqggjdJEi43zR8OWtV5fYJnvmlIBQvvUHwmRZQVEGLQOfvq3FlMbyLydtpuPjTKVJLiTmkgpIEzuBN7T5bfCideSbRdprq6urpJGS8ceP1p0rJCe9VAG+VR3iALjnrTKGEhU6KAmNr2386lccxf8AtDyVCQHFn0zK2PWAOZtQ5HEEqkFOWDc6DrfQWjWOl6+dmvude2FEtASmSEknXS1vzgET0poPqXKiAFBQEzcx57W8rCkYl/M4EXgyoG8enX4a9a5bndlIHiBEDmo+Xntradqmk2OrY+lZAE++CInSw13orhXIyza8zyv/AJ/GhRxKQb3IMet7XO068wdKkoxUJBJIN7crkfl8d7UeNstG2FcU14uaY6CI6i5tbrNJLACj4gbXk6aEZba668+UUOwmJHizTNhFzp084+HnTzSkrMA5FDQRrcR633q6kxlZB4pwdnEkocBkK8K0omPukEmZ21Atzqv8Q7AHUOQmIEDXzj8vhVxGJACQo5QYiPwgXP761DdxS1kpSoZhcWnWY0+dUjyzjozivJmPEeDlhaUElZPi8INh15H/ACqA4kA3M6+7YHaa1PiDKXW8j4LSz4QoJGYgK1gbaXJ9NKA4j6MHlGWyI0CVqk35qSmCZ5b2613cfMmskZQ9FBKxNhHOJpeVO0351dOIfRk81EFEkD70eIkQL8x6Dnao+M7FYrIFFgICQSTmRcAXJIN9J9DauiM4sk00UlyRcHSrhie3uM7hrDB4pSEhedJUFwRGQqB9n9zam2uEJVhUgJTmUMxUdRIkbTraKprzpAHMSnyvI+ZrW3otxyjD+yJTnFHFKJKyo9STN+tG+zPacMpU06nvsM7/AEjR+C0H7rg2PoaqIeI2FEBhlICZmFDMmYuNJsTuDQcR3y9sFq4zwI4YoxDC++wyz9m6Nubbg+64BaN9uVWJfDhiMP8AW0uJBJCVpVrnjVMAzmT4j1nYVW+yfHF4fMlSQ6w4IdZX7Kxz/CsbKFxWh9nez+AfZcTh3nYkLUlZ8SIk+yU3gKIKhIpFNLZNwK4hYGGKUuSVOBS2wDoExmHO5kjoNtGuFuFTiGl5lIzQUg3g/eT1HxGtXbC9lMI2ULT37sKmbpA1uDkAJnaflRZxhxKivDst5ZJlKEyfORmB91NGSlhCONIzzg/F28O+HA1mF4lVxNpBAAmOYqT2mw/euodwzHgUgKBS2TJkheYAQFA7fOav3DH20hQUyylQuACEkybyNJ9fdSeI4suJAW3lTNlJ09ZBHzqnUUpLfZHE4wqcWgtqMEqUkhKtjpoobwIOtt5C+xZ7tLQxDZUFFRBzBMEASDGtvjVoawJbKVNlcEAwFAR08M+40SQlpxV2cijveAecW94orjB2K/wfsE4htQXiUFpaSkhMkdFAmACCBtTSOwjbSwQtbmhBSUgdbQfnVnewriEmcmWdbfA61HJTAIICtxf36VRQQrkxWD4Xh/ElDKEKIIOYC4OonbypCOGNsQThmANjlBPvufnTjwlQKwIN5B+M3j/KvWVqQopSA4DsTIPl1puiWhez8kpfEUnwpSjKeVv0vUbuWx7KlNkbZreWsVxQhyxCWVDyv0I1FM4thaAFKUlxOki/v2+IodUHsx5xKCmSCNs6Lf5SahL4Sla0LStKoKfvwqxGonWkHFJBOQwDYgj5gyfWvWAkLAWADIhQJO4jQwQaWXDF5GXI9Fzrq6upaCZDx1SjiXpy5Q4v2hIs4ees7AUMxj2eyYA1IGhIBEKA5TrtPnUztEv/AGjFSpSZdUBIJuFKIAOxIFuQNAHFLCYhJgA6wQbAAlMbn4Qa8GUfudexckrh+LcLpQoWyi6gZSfgJozh0kwTBvMyLQRqk+l/zoVgcUtWYQlJJF8xkyJJHhsLa635zU9jDLsAJtNhbyINiIpXHPoeA+3hYVqIKjvJudtIJ5iKJf6JJSpQhQsR00EzqTG3Smw4uyQiQROUEAkDcT7vhemUcXec8LeZEKhJUiUxaReOg6SKKTTOpBFLCVKIVmCJAIHKxJJFpHrT5aQnxpAGibJ0naYkiTNufrXuBKshWqIke42iUj+KbX62F5ByEZ5SALgTpMH9DV1HwGwUHG/CVRBVHinoIHT3xFTxhw82GkIgBMZT0IEkp2tpOnOvWeENtzKs5tfImRJ0Fo1nTpUjwpNhlSkbfO45x+zWwsAE/VA0kd2E5hqSJ2IAMiwm9h6UpbTivaiJtYyLyNjtAvex9fMKhw2UISCLmJUd4Ei4gXvr0r2SgxCEhRkT6Akyfa9b+lPGV6MRQ6lttKU5Q3ckmZk6mLQZvaLmmccVqBAb2IClLEDWxhU8pBGtS8YSfCkBThNykiw6g3k6+4aUrDpAUYQUqOq1AEkxfQ2n89taot2DHgxfiRcOFR3ZVIEEJ/DHLbeq1xNEOr8/z/zq9vhLb7rR8AS4pSQq0oXff8Kh7utUbiboW8tQ0JJHvrujo5mQctKaVlMj/vSgmuJ5acqYyLBgnsybe7lRfgOMW2c6FFK0rUQobXjX0qnsYgoMp/79KsPBMUCCk2VJMHqZkc7GuLmg0rR1Qmng2js12+bxA7nFQlZtm+6rz/hV8PLSjuJ4etuVIlSdxqQORH3h8fPWsQSat3ZL6Ql4chp6XGtBupHl/Enp7uVSjNPEv9GlBxzH/C5HBtLT4QQvaF29CfkTSw0pKMim4EyDBFzrM2FEBhGcQkPMqSc33hof5hz66j4VFek+B0KEaXvHTZSf3auyHK4f3yvZzuCl/Xfo8VhwMpRebxmBv6XHnSXocX4gUk6/qJ/Wm8XhUNgFJKkn0APKdjXjmNS4RIUDob5jYawYPu91dqaas5mmhbbpYWfCpQuDO48tDUlsIeEIQEq1BuR5dPdUdZLSxcqFjaxI131tTDqQ4uQspB0J2nnG3mPWtQEyTisM6gDMBlGns+61NLcTAKSkH7wvqN4IjlXjON7pRQ4orTMFMSP+rT0p5SGHBDchf3QTE9Ab+6a2UFpMaeBJBWgQbyLA9Qdq4PKaX9llUD1mRytvTLpcSnKpuwvOUyOe9/lXIwwUgqAVmBuJEEXuARPwo2nsFNEhTocIQ42lozZYAEeYVt5GvP8ARLoKSHEuJSoaGSBI0/SoGJxOYDMm4tmk3jnO9OYbCAFDjZcMKAVb2bjcHQzQaoKdl2rq6K6pFDLOOYZBxD2YAfaKKb75/avaZPT0sTExTKFGwBUbCNSIETpKSYFzPlT/AGiePfPalPerEJTMkqIAImLAGoQw6wgwkjSTfqZEV4Mtv9sfrg8CkZiAEiMqiPaBVrmUkDUgD0nWa5XFlgjInMdYBFk6Dfb4U+ypIzZpibSLWkkbW0PrSWnkZpCQJ0ECNbARpt7h0pL/AAFLAUIU6Ep8KYKYmxsQq+YG1jMEchRFTgEhpKQCdNfQkmf8jptQpD0oMmAPZG+pEToLdOdD28YoFWRKgcwEkTe+YgwdI/dpdWVWi2LbSvWx8pkeSrEza/M0wnCDMkgAwCBIF5EeyPLmNqFKexF0lBB2gG/VWUGBtmjnzFS8LjV2SoJCouQZGuXe/OmbcdhCrOFkzmk7nTXkNeR/c14nBBCfCVXMSrXS3If96DLxig7JX4QIAEXE29bX8q7HcUSs5SSOoP3heQTbrW7FD3EMqhCS4psp8SYIGnM++0W86mHFR4DmXFwonNtrbTXfWhuLWlR1SsqTzJEZfvQOR6nSpeAwwZSEthSUfeyKsY09qTNBNJ+hfNEpHEEkjxAqFiFbC2kjWBMa/OmsL4wFhQKCYMA3k7yAZvrrS8Ni20yQk6wpR1sIHmadX3ifvAk6k2AMCSZ8Qmxjz5WeLTyajMPpQ4epLqcSkDI4kaGTmE2j85Oh3ms6UvXrW/8AabhAxjGRa0ZgZSEmwJTEa7idp0rGcbwrISFJgg6HeJn5c67+GaqiE4gzDJQpJBkLkRYZY6mRFzypt9EEjSNqfU3ztTr3DSMhKh4xMbi8Xnym3Or2IRsL09N77R1paXFAyJ116z86vXCOzyQ39mlIWtIE5gVAkwozktEpjexogz9G6WP6ZaVJJkAEQQLAeJMlRvoPu9ai+ZOx1FlW4bxElMOWNhPU5o9fCanrMQR76uTvZ9CILLZBIGVQByiZyqRlmTzUq8zHUHj+AFsQFZnIKigwCQJJKZiYHKZvtE8clbwjpjLwxfZ/tO7hF5m1WPtIPsq8xseovWscF7RYfiDcaLFygnxDqkjUdR6xWFqVuKdwPElIIWlRSRcEGCKaHI442jT41LPk3HEYRbJJBzJ5xcD8Q3HUfCmcR9rGXKkxoIE9QfyPvoL2S+kpLgS3iSEq0Dn3T/N/CeunlVkx/BplbMJJvlPsq8o9knmLdN6rFuH3cbv8EXTxP/Qc+XWyO8IA2KiCPUH8q9xagohTZRcD2bX39rX50yl7McjwVKbclJHyUn4cq7HcOQ2kKSsqSq0RbyMmxrt4eePJrfohycTj+jsQpzMC6n1ULH1saTjEFCgpkJEwRlOaDyIM77gUlWOQpITCgpIi6pkTMQbHW1xSDhBlzJWImCkzIPkdPfXSRJLPaJ+cq0ZgbEQRboRpUlzs0F+JtYveDqOhKdagYjEJcbCVKXnTIvcQdiCZ9dahp4YsJLiFpyp18UEfmP3rStBslh36upSHFEpuFBInbXxaHqKj4dQLqcjlioa2m4sRcTRDBcUZWnJiVZ1DQwZA5Zok0pzgzRKHMN44UM0K0Ei8WNCw0W6urq6pjmX4/hqhiX3MrhJcWRKVERmJBTA1mDNQ2WXcubu16gDwL02Nxy1tWtiurhfxU3dlO+KMhweHW4BnaWJJj7NXhmYBzD/Lzk0ziOEuhaT3a1jcFtW87kRqBcaTtWyVwrfxVewdjJ8NhHE6Nuc4yqve0yPKpAwTkKHjSDpLaja3Ly3861Cuqa+GruzKTRnCcE4hPsKBgiQkmwiCNSJEW1tXDAKSqzajBElKTfU6QIGm/vrR66j/ABFexlMzjFcKJIUErIG2VV5Oun7vULEofU4lLbSkwJkoVa4gydb/ACrVK6mj8ZLyH6n4KAxhVpRCkGTB9gwSdRYaG3l6CIuI4QtJzoSQo5UqseeoGkxYHQX8q0murfxk9sXuZq3hlw34XJEahWw1JKYmakusuBABCitZschBsLknQWEXM9IrQa8TWXxUnVhXI0Z/w3hYQgLIUoEkJHdlO4IIGXMLiOoHkaqvbDgOdwnu3ClByeBtU/xApixHtAjyvpW11wp18dXdgc7R8rPcCdMww/cz/ROfHwXpWG4I+oFJwz07EtODnYHLvO/IV9UV1dPQSz5mwScU02UfV37iQe6cnponbXpUvjnEcW6hKEYZ8eABSlNOEzcqjw6Gd50tG30dXUv0o3YezPl7BOY5pCkJYfMiJ7pyRebEJB+MXqOWsaSCpnEEpAiWVnTTVMV9U11N0Rux8s4drFggKw+IUNP6FfPbw9aJp4M6QYYeE/8AKX/hr6TrqnLgT1gePK0fN2G4O8gx3D0f/rX/AIavXZLtRicNDbjLzjPLu1yn+WRp+GtXrqVcFO0xny2qaBbmGaxSEqg/hVBSpPvEjyIihDuCdZMEZ0m0gSD0Unb5datZpO9afx1LN0/YseRxx4Ky5w9txsw0Q4BYXA6wT8qFt4l1AKe6JSbGWydNNifjV7r2umDaWckpU3go2EwwX4VocE+yQk2PKFCR74pDTi2832SlpIykKSqr4a6n7C9TOE8KC1XS4hJ0ORRA+Ege+pWHwqsM+kfaOQpIzJSQIJGp3F6vtdQcrDR5FdSK6lCf/9k=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24585" name="AutoShape 14" descr="data:image/jpeg;base64,/9j/4AAQSkZJRgABAQAAAQABAAD/2wCEAAkGBhQSERUTExQVFBUWGR0XGRgYFxweHhwgHBgYGhoZHBoYGyYfHBsjGxgYIC8gJScpLCwsGB4xNTAqNSYsLCkBCQoKDgwOGg8PGiwfHx8pKSkqKSksLCwsKSwpKSwsLCkpLCkpKSwsKSkpLCwpLCksLCksLCwsLCwsKSwpLCwsLP/AABEIALkBEQMBIgACEQEDEQH/xAAcAAABBQEBAQAAAAAAAAAAAAAFAgMEBgcAAQj/xABLEAABAwIEAwUECAIGCAYDAQABAgMRACEEEjFBBVFhBhMicYEykaGxBxQjQmLB0fBScjOCkpPS4RUWJENUY6LxJXSDsrPCZHOjF//EABoBAAMBAQEBAAAAAAAAAAAAAAECAwAEBQb/xAAmEQACAgICAgEEAwEAAAAAAAAAAQIRITEDEkFRBBMiYXEUMpGx/9oADAMBAAIRAxEAPwCvdre12MRj8UhGLxKUpfdSlKXlgABxQAACoAA2qC12wx2cD65iog/75ex/mqL2zP8A4jjP/Mu//Kqh+GX9oP63zpQllX2txmU/7ViPP6w6Phnr1fabHoGf61iMp/8AySryOXvCR7qH4RrOoJmAaZYfT3S0FAlRzZ5UDAFkgAwfFBuNtRWdgRMxfbTHZD/tmI52eWNeoV5WoYe3PEP+NxX9+5/ip/A9n1up8au7HUEn+yNPWKsfDOweEVlzuulU+IQEz0AgkehPpVI8cmI5pFXZ7acQUQBjMWSTAAfc329qrtg+1uIabUnvn3HCnLnW+4YOiilOcJEXAJB50Z4T9GGECs6FKVH4iY1EkCCInkas7H0d4eASmYv573kmabrWzdr0Z1wrtfi0Zgt91wKiy3XJ8wpKwpOuxrn+N4pSyUYrEpT7WX6wuwGqQVLuQYvOhE1pKvo/wuuQA8wSPhJEVCxPYptshSU572gEkW3EfGlcMUhlLOTOMfxvGo0xmKMRP2zm83sqPumoJ7VY4pzDFYrKPCT3zkTGntVoXEeHtIQpx5k5UiSrItMC+4TbUjTfzqs8F4LhH2goghZkqSe8AmSYzxlMAg2OnwHR+QqSoAudrccLHF4r++X/AIq7/XDG/wDF4n++X/iqx4nsOx/GtOYSmCCnpHhuL8/WgeK7GOiSgocA5KAPolRv6TQcWFSQ2ntZjjpi8SSdIec/Wir3bLHNt92hb61Ce8cW6uZI2BXIAvFgZG9Vt3jz+DWWmx3Sh7RKfGSfxEZkiNAIp3G4txLWbwnPAJvuBmAJOsyJ6e9Jx0Uh5HT2xxv/ABeJ/vnP8VW1ntpiGA0gOvOkpStxS1KXnKgDlCifCkBUDKQZBM8s9YaK1JQkSVEJA5kmAPfWm43sI5hGWQ66HFEnwgWRAmEnU3Jn4C9FRcsIW0tlX4l2jxgeyNYrFkKgpT3zhUMwByWVcgmLa0deXxFhpP1jEvJUqcqQ+oqAGucpVrJ011mK7E4RGGKcSiQ8pKkp6WguDcKg5fQmgBeJUZMkkkz8fiaMl12KnegyxxJ9w5V8QxLFrK7xxSZ/EAqfUT5UD4vx3HsLynGYhQ+6tD7hSocwZ+BuKdCrny/Oh/aKe6mbJUFf2rH/AOvupVKzaEHtljf+MxP9+5/ipLvbXG/8ZiR/67n+Kq4rFmll0HSia0GV9tcd/wAZiv79z/FT/BO0mOfxDbRx2LSlSvEe/dskAlUAEmYBjrVbNFuBOJQlagfGYT5J116mB/V60Ho1lg7UdvsUvJ3T7jMEgBt96SnYqlZnTW0zQN3trjjcY3FDp37v+Ko/GgPCRrcdY1H5/ChoIIrLRm7LFwvtPxB90IGPxCJkqWp9wJSAJKjlOnQDUgU9ju0WMbWUp4jiHAAIUl92CdCIUQR7qj9heBqxGKKZUltLa1uKA0QlMxfmrKPXpTeK4cARlBvTU9mH/wDXHGkicZiRcf79yOv3uVFMLx/iHiBxGKzTA+2csbWuvkbUB+omRYzI+dWh/EKxSXZV4ysuSoxJICQIFpAGlqlNug0DD2yxzYyrxeICp3dUY+PwNTeBdpMat9oHE4kp7xuczzmhWkQfFBBn1nrUEdnFnLaArUkXESAfUjrAO01K4dgFIxDRBzIDrYUSRr3iYMzMTpbpU+2aQKPoyK6va6uoB8p9s1/+J4v/AMy7/wDKqg7TkEK1An40a7Zt/wDiWMM6Yl0//wBFUJwuTKrMqJEAASdfQAetZAsNcNekgjbP8G1VYuyfY9TqQ4oFIAAJjS2gG6//AG+dVzgeKQ2066TKkAhCYtKhAJnzAA8+QnVex3E3zhmQMOgNBEJV3niMWKjO5IJPnTpxWyM3LwN8cwjWGYT3aACZSBEqUTB9rWbaaSRXrXBEoZShQBVqpQGqjdR8psOgFCeLdpG3uItJUQG2jNrjMPFqmZg5DP4TzqyniSCPCpJkTYjfSumM4s5pJoCofcwywZMbH8jV64FxpL4sIc3TMJPXeKp3EyVKShU6FUHkRAPkYNQ+H4hTLogxGn76VpxtWV4n4NKfLn8SE+SVKPvkfKh+KWpIlTi0iQJhtIvYCSLSbXNGeFYoPNpUQJgTT+MwiXElJAIIgg7g7VzdqOporD7SykpIUqZBzKG4giwqFhWnUsoSgJBCUiFG1ozWA5THWKhv8VOBe+r4gqUyuSy4AVKTH3CBJKR6kWItap+D4ghxGZpaXE/xIUCPWNDrY3tVozs5Zpoax3DC4MqpA18Kyn1sKD4nsksjwOqT0UQr45RVhU7SO+qiSJ95FSx3Zx8JHeNt4pIsBAzp6pUACPIT1Bqi8f4Gts5gVkboWnKtG/sxCk/iT6gVs/e6028ULGVaQociJjyml+lFjrnksMzr6JsI2cUp10p+yRmRm/jKgEqA3gZvIwa0/jnEGnsqEqzxJzD7oOw62Huql8V7MFpZewhyZoC0RIiblInUCba9DTuDeI8SFyDvM1NwcNHRCamQu2bx75tMBKMgCBOtzmJ5SomgLrJQtQVYiB+Z/fSrJ2pbCW2sUonMhaUAE2gqJk+s++qpiuJF51a1EFSiVEbXPvrk5E7ydC61gkN7eVQuLH7N0HdP+fzqUHDzA/fWgPaHFlS8iVSMsKjnJtSIFpbAajXI6b0r6vR7gHYbEYkd4kBtpPtPOnK2P6x18hJqxIAIc6TVm7LdmsViUuhhpZSqL6JkExK1EC0k60bweCwOGVDLf157XvHQUspP4Wh4l/1j6UQxWJfxAh95WUaNpBSgdAhED31WPG2TlyKJBb+j7DoION4gykjVDUuq8pTYUSwnCuCN6/W3z5ZR8MppvDYNkeEJkweY9dKeVwsH2Tlte8+tP1S2T+t6Qd4X2l4SwlaWsI8kLACvDOYAyASXNJophu03CgJ7hKPNpP6ms64nkaTBB7za9vPyA+dCGnyozsNOp3NHqnpjLkezaWu0PCVn/cA/ia/PLFF8Fh8A7/Rpw6v5QifdrWEl4GwAM1M/0cpu5KkHkJB5zyNLKCXkK5vZup4DhzP2SL62qGex2EkKDDYIIUIAFwQQfeBWT8N7Y4zDRkezpH3HLj9+UVonZL6RmcYQ2sd09/CTZX8p59D8ak4UUU0y4RXV7NdQHPmHtFwcvcSxxLiUAYh3WTMuqgCBUXBdmkFRC3IQAnK5YJMk7q3sbWNtq0N/s6hOLxanPH3mIWuBNvtFETbrVY7WvIcfLCVZVIGciNSeZ1JAI9K86PzFLlcF4J3kdZ+j3vWicPiCATmLKlIUVZSct0jLOutr61Kwva9xrDjC5koKAUfbIWCBcQcjkJNyNOVVRzhD7RBSSncKST+W5pTnG3QoB3K6SAklQuQdRmABiNp3rt+omGheC4O9OdQACh4SpQTmB0KSsibZadeZdbH2iVJG0iJ8joRRzBdvEwEOpITERAI/6QDHoaO4XG4d0fZLR5JVlPqLVRdJadCu/RSuH9pHUrnNmASE+IzYaDoBJ99W1PEg4hCspSeR1/7UB40GcOsZWQVnmCAJ0OwUffren8NxALFyM3z8qvxvNWI8ZSL92d7V91ZWlXXC8WQ82VIV+orCcRxTJpJI2H58qHL7SPgHK4pHRBI66i9LNJFFNs1/tXgnFpCipaSk5kLRYoI+8CY8qpLLiW8Yh17F4YlIUFOJQEqUCm2bKqFEG2hrPsfx110BK3FKAkgEkxOpE0LdcJ3J9aRSoNWbJxHt1h0m2IQsD/lrB+DcfGgy/pGRfLfySf8A7EVlhrpEX1oubB9OJp3/APpBG1vNA+azTK/pK5C/QoP51m9uVqLYjG4dLaW2kFRN3HVABR/CgGco66mh3l7N0j6Lgv6UIspCgd/Z/IioLvbxsu94kFBPtCAQrT2gFa/iF9JmqSck6UsNjkKbtJ4syil4NO4h2gaxjDDbcqHfZnAQfCEIUq/nJjyNCcYn7Q2GtoFR+w7hOdoJu4koB5b/ABGYetKOJJUSoX3rm5G08lIZJCE+VWDhn0PuYuMQt5DbbkKSACpUQNrAaczVZQ5oRV77PdvcyBh21BKmU5bGZiBoYgknaRQ4svIZpInNfRMxhUFaGjjHgPAl1QS3PMpGo6Emql9IOIxxU02+0UpCAEIbMN5vvKhJgxYDYelWZXb50b/GhPGeNfWlBTt4TlibQTNdPUlZXcP2d4gkKjDhJ3K1EH0IMGwjeij3AXG2O+W5eQO7SlxRnzygR1naj3De3rzQCCe8A0m5HSdY86Jp+kdB9tpBP786dTaEcIsz53iLcABCgbkrKXIAHSTcmbkaDrZk4wJWkKfKkKBhaStMGNFAGL8x6xWyYTiaHTAw4MiSUOIPwSqZpjFs4AqLbreVW4UJjreffSt3sPRIwXF43vHDGkwn9b++iIw2VCeRmL8rXrXVdg+FuiyUg8wcvwTAps/RFgj7KnB5L/WaeM+oZQ7eTJEAgyLEXFW9rhPfN96taypUmQpKs1hEqUqZGhtVmf8AoeajwPuA/iAP5iog+jjGNJKWcQjKfwkH3iSPhRc0yb4mV3/U892ol5hCiDlSp5IJ9J1PWqzwcE4lkzo63H94m9W3in0c45RKlALJsTnvHrG1Q8J2LxLTzR7pZAcQSQNAFp5GsqrYVFo3aurq6uc6DL+MycQ9f/eLt/WP79azDi+CUriD6hsR7i2Dqekn3Vp/GMwxDovHeKP/AF7VRu0SAMSuZGdCLRrZSZ9AkV878PHPP83/ANJeSUxi4QnMJGVJv5CaH8VwbcoIFjmsdNBepnDXwppKh4kxHut+VQuNiO7AO6vkmvQvZgBisDlPQ7HT0OtRn0ZUggW0nN7zEWO23lRVSjofjUDFtCLDTb97Vfj5LwxrG8L2hfbEJcUU7hXiT7lSKkJ7QNq/pWEHq2Sg+4WoMtBnlz6U2ZnT1ro6oe2XXCYbvcOSF5coBgiZkG5Nr2qKvgxCUnOIMfdVv8KndmcxaISAT3YUZ0gKUnSKmKS6tAKQEiJFyOUR4dKbteAONeChP2tuLUwXKs/CsM2nHKDwSQSrwqTIkwR60S7YfV/q4ShoIOcRlbCZsd8vK8VrRqKIT0FeoTNeqGtWDssgFp45SpTZCwkfeBsRztl+NFushWSFwttOWMmZRn7qlSZ8IsD7hG43p/8A1TxKicuHdudMptfSreHVH7h1g5Un+KDEGxg/KrDiEqcaTiSpOYkJUnQhaQM1twRC52zGspAaMyHYrGHTCuf2Y+dPs9icVMKS22dg46hJPkM01qzfa15ppASUOGCcxkmJsk3F4vO9CMfjC6pT2aFFU5b3kXg8oGh0opmAXZ7s/iMGtwPBKPZI+0FymSIvO41ipo7MPunO22kpVJHiOh8kbaelWDGobewgdL5U40kBQgkkFZCJnkVRm0vVZ+s4nKG8M84MxUS2LAGxOW5kEyY86WUexroiM8EdnKru0L0KSoyCNQba0nGdhsQxiA4HGm1KOYAle50kIIKTz/SpuCw6u7cccKivOm4iJIIOad7C+8iaPsYpjEYbJDgeZbJGhzJCpI/qTMagTrS9VF4GttHrXYZ9YCgUQbyLz60Pe4BlUUF5AUDF7CdIzTGtLY4i5kS22taCCSRngSQIO0TB1tr6tqdztqWq6838V9DMiL3i/W9MmKBHsySUkEKEgje2tRc5mjnFEpeSHW0FKm0gOCZkCEhc8xYHzB51X3DBo3RqC3C2MyFEFKVTEkGeeo0ptviSgTcnaZ/Wk4EkIV+9qgJoqQGixYfjihFx7o+UUWwnaRVoKgeivyP61UcOwtU5UlUawNKdbJ0qimL1NEwXbBSD9oVxyAv7lGI9aMYbti0R3neryaeJkgA8sw399ZxgnCNT6DT3URx3FfskIMQmSB5nzoYZlaNDY7XMq0UCOYn8wDUxvjLSovqRr52rGEY/kTRThnFlFxsE/wC8R/7hTdUDs7Nkiur2uqJUzLjJ+3eM/fV8FGfnWc9suILTijNgEAIMdZ9b5h61e+PPj6w8Pxr+CzVT7TcFL6ApAuL67RNh8or5b40lx/Jbl7ZPyU3hHaNTJyq9gknyJ38qMYziXeBsjKYUb7HMPnaqs+wQYI0tTIdKbCY/S4r6J8cZZQxa1PA9Dy/etDOIcTCFBIGYm5v7vWm8PxFKrLMHZX70NRQyHMQBNjF+kCow4qeQUO4hAUMw3qOWusUVx+DCIgEAyIOxH6j5UOWKumMFeEcZ7kCRoCnkCCZ5Gi+H7SICT4hJ/FoOgiqY5I0pTIzAzsDT9b8lVP2ghxDHZ3+8SQqQCYOW4tqBbbal8S4gX0jPAIMgyTGlrJA2FC8nvrxT6hb5itkFr9CgxA1BqVwniLuHUVtkCRlMid50qApa1CPypSQvnpRtmpeA+O0eJN+8SP6iT8xVr7DcUDveNYhSlTK0lIE5gDAAFjIlMbynlWeBhwyJUI5G3P5A0T4Ph3mH23BmBBE+/XkDob7igKzQ8NiUozwVAqTCTaIJBObpaJ2k0pttQc7lYsFZsuYDa8HSYjz0pfGcUFKQ8hpCUkBVhY7LHKy5Eco9Y2K8Se9kAlavCAY0BURtl8QttfWnQjJHA+KtsrUXGs6FJKSJ0ST4hGhiNLaGmuNNpw2JVDYCDIAUVRBByKBncHXYzypDylEILfiyJBnKJFzObmBbxHlHSjuIbxWPwYkZi2vYQVpKfTxJO288xR0ErQIQts5rKylUpJKZOigbGw8jPuewfEXsO6XmkphRInJ4Te4FpTMaSCKaS2VpX3sqLaMo8YzCFAaGSpIEmNo1AplohaUtEhJzGVFRymQIkRayR4t9+iTaCg92hwzzToxCWgltaUmAgQnMkAoUI9oE67yKgJIbLS4UJAUdNAojwnfTfnvu72fAfbcwzj4RmKS2DmjOJ5iIUJBHMyNKhMoDLjjS1oJSFgTmIJFtQBBBm/ntSr2YkfW3G8ziFDIslKgYg9FJnkRPnY1B43wZDaxB8KhKVAhSeonmDb3c6k4dvOUtKBAKrEJ8XigafeFh7rdWcK4yUONuLUkmC2qPCCJEquSJHhJE9dKZ6syPMJwuR4XG1Ttmyn3Lge41BGDOUKixuDFvfSmtSMwlJII5EagxvblS2H1N6EiOWlTUvYaCHClZG1Rqo/KpJKFjxC/Ma/517hePygJW204BzTCv7SIPvqcziMGv2kusnmkhafcYNOmAF4jChN0EkddfhQ7iD+l7AXNWRzhLSj9jimz/ADhSD5XETWa9q+J946WkEZEGCUmyiNTO4pkYmudpG0GAqfITRDgPadC8QymRdxAuI++mqYxw9ShITbmSAPebVP4VgVoxOHUoW75q4uP6RO4plNi0j6urq6uoDGS8XYzYl8TH2q5j+Y8qFYjiIaAAGbTQTvy/etF+Mn/aX7J9te2krN+U/KoP1JAyqAKovETe8qE7+vKvk3Fd3ftiqNlI4/wsOKLiG1N2kiNxvG2591VRxu9xFbMWEzmnKSCALRvc2qv8f7Kh6Vt+1cnqSfzn4bV6Xxvl9ftkGqMyiKncFg4hPKD8jXYjDFJII35fuKTgQEuIJ0mD5G1eunaMGOLoOSSZyEba6CfmfUUHUKJ8VKQ0oI0BCTfWySKEF0WvS0ZHLol2feShZKjGkTe8jUQZEULU4OdJdKiBlmOlEJZcRxRgu/0sIJuAlVvtCZFtcpj0oXjeLILqVRnA+NyfvDUzNBFA15FN1QbDTnGWylUMgKIHUTabbDWmk8eUF5glImAQB5/rr0oWE043hydJPkK3VB7MK/6xKIINhpYbevQU5iOPqkgEx6culBu5g3B5j9fKnsqRcxf96VqQLZp3YnjTuKwq8MgkqSoLy7qABkDqUwf/AEzU/BsOKV3TgWpKMxKdxYnw5t9Bl3kVR+xHGPq2ILqUA5UzdRAnMgAyPM68zV34rwpTWRzMFIX4kqzDMUm8kahQ3PMa1l6A0M4RxIC0mRmACVToJBuIuJAn1qbwXOxigjvEoGbxysZSk+0kx005HlUbiJjuzCCoJBUpJkKP3gdp2I/WmMVCwp0KSlWb2YMGRJKeltDp1otgQ92j4CMK4AHQpKhKYnMEz4SYETIiRrlqFj3yl3vG8pSITIQIMpAukiyuY6iOdHcNh8M/g4U4rvWULWAE3yTJQAT4kg31sSTpVewT6QhaMygpRSNYSQJif7VlbW01qTVjCX20pQ2SFjMJUItAUUgoUbkW9La0c4+cO+19ZZzhecJcSYsSkwo/zRqLEg6GhmHZVnLLicxQFwhSsv3SRBnWQBG8gU72d48hjMhxlLjTkZ9Zyg9TtJMayNbUarBj1LveBPdyO7bFlK/h1g256flTOOaBbSsJBVmVmMmfuwFAc5UJ3tzpeNUWH3UltKQSQAZIg3SpKjeCIv5060+lpxpRJhUKPhmJmQQbGRPSnWVQvkrXbDDHETi2U92tASHQiYI9lLg5EQEkfynnVdwvaZ5HtEOD8WvvFXxGKebKo8TbspUMsoXrYiOU2sRO1VftH2QVh3D4VBBAWkm9lbE7kGx99bD2El4Dti0oAOJKDz1HvFxR3DvtuCW1z5EH/MVnKsEQYvPl60hKSkykkHmDB+FDqazScY6ENrM+ykn4VRuD4PvnUpJgKMqPIC5+FNq488Wy2pWZKhF9ffrUzss+EvAm/hV+tGqRmw4nDIxrBS3CCgxG1tDA5in0MKS5hUteId83JGkBaBf4+6nMDju/QFNocTCx4UJEk2t4dRei7eBKMYW05ZbcQMo0CgtBVBFpgn1HvGQm5V1dXU4DL+NpH1l0WkrWf+on9P2KZauPBbryI+e3wrzjgQcS99494s3tEKUCLXqMZI0y/wAot6D11J9TXynJG5P9sZZHVx4rkAbnX1110vpTaGMpJzZc1hJ99uo+e1O94AJX7tZjy31sOVM92hcECTqNtPjP6UF6RgHx7gAdBcCYJ0jTz8vjaqBisJEydLaVswMNgQSZywALiBA1kzrNhVN7UdmwtPeoEHU+73CI+Br0vjfIaxIMlZROIYpSglJi243PM9ahF6KIYhqCZ9x/SoqsJGojf9g166lYg0HUnYUlSwNCR614tqDSCmmMeFfn767NXZK9CKxjzPW0/Rsxhjw9tKywXlrhIU2MwKjCRAuuRP2gumSDYXxgIqzcG4tkS2UkhTX/AGke+lmk0GLp4L9xXCsJdIxDbPeJAEKbTYD2Yt7PLaov1vBp+7hx5No/w0O/08nG/Z49WYT9niIGZsmDCsvttHcajUaRUbF9ke6c7ssurMAgoQVpUDopKkpIKTzrmjC3VnU51tBLE8YZ8KkqQEpVcgAXgxpFE+FpRjGVFLqQWQdTYomSJ2KVGRzz0CR2VdUgIRhH1XKlJ7syJgJKgRaQDE9aJcH7N4jDEqdwy2mFCFlSkCxsYGaZg2tqBVYwcckZyTVDuAcAQ6MySopCQkpnMc2xIgHLIHnam8O8VFLKiSjODYXE2lNtROmh+SuNcKSw7k70LEAFSQbSJSSOcQda84ljFd6XUKUQD4V3SSIAvGihv5+tUJCuE45ljEhagtaE5ogDcFJkTcRNq87SNYdDySwg90pCViVGFBUyBaQAZTEyCDpFR8YlPdpcKVZ1KVewSoAJJIEe1e8WtzNGsPxXDvYNTPcS6y2pTdyZvKyCIMgSop08NBBAGKT3md9OVIC7oKrjNKrT7SdTzF55nsa+crS0FCsqZkJEg5jZci5iL7xGs0y3jQUd0UpAzBQWB4hqAdbp8RlPW1SMAn6u+pPeAQFgLSFEXSRERcTG208qUwa/0i/j8KoZQpbSgrMEiVJIVIH4gbwNR8RbedyQ6Fq7tCrgXASJEz935fCvOH8Wfw6wUFQzQQm5SqNuRB2I6RRDtJwrENuqehZQo5s03Tm+6SNCkmOoimMCgrOgNaKzzc+E5gBfkbC/vox2YWQ4th1TcAEZFqBGaR7OonWhOMTkS0vIJKZJmQqFHYaGADHU6Uw4gKCnQUp8XsX0VJ8Osix8o3oSSkbQc492DQ4c7f2RVqIJCidYAFr8qp/GexL7OYltRQn7xEAzuLTEfsVp3B+LIXhkp7wuLCQCIvrayhcRAnen3scFeFaVkEyFaD3Wk3gAjSub6k4Onop1UtGDu4AgwRHrXmHWW1BQ2M/5eorZcR2NYdkqRBm6klIJ5SIyHXUfCqxxj6OlyosgqSTITeRYmASBmt766lNPZNxaBp46tptteDSQAZUU3KbyQep51LVi3k4zDFskhTiM9rQXESTytVVe4a/hlyM7StplJpXCsS6rFYfvFKI75rU/8xNMA+r66urqYxkXF8HmxOIMknvVmxFvGbRy60hC15oGkDTa23w3qdxfF5n3/AojvFpuInKs6dNb8h1qGHmxYQk7xytr12129K+Zmvuf7KUhxljUqJXB1iEj+1E/D1p1OHKiYGVJtbMeRINoF5gfGoT0E3OYGCmD6C2xv8PKncLgwkyZTHInmPuzv+QpYppgSyPpVMFJzXjSLazMWHXy5U4RIAhRuRbrrMai9LUnJGW41IPXfpMadB6yWmAmYkjU3BuSNzvJI0qiV5LKPspfaHsaMynAgwbkg6kxbXT9TVJcayzJEi3Ot1VhjoLXGaDOszIm2s9Iqi9rewa3HM7OUpIkjQ6wYF51mZ01r0OHlrD0JKHozdeFm/PlTDmE5UXxWDW2YVaJkR6efX1FRkqJMQedd6lZKiEjB+XvpauHnYE1OWySNbg9aUxiFAGQPd+fMWrWYGLwhGtOsMGbU4txRMXMbzXrbhANazFrw30f49QthnB/NlT81Crl2aexnDEAYxnNhZiQpKy0TuMpJCSdRz0vrD+jD6RcuXCYlXh0acO2wQon7vI7aaaaq+yFApUAQRBBFiDqCDr5UFxpZRR8rlhkXgDQUp54BBQ4tJbUDIUgITB/tFXxos5hgRBCYiNNjY/Cs/dDnCXM7WZeDWfG1qpon7yJ1H7OyqAdsvpHxrBQtiFMOCW3pzBfTwhGRY0KDJ9KdPwxHF7JXHuzaUh0qcCVtEIMj20n+iUI3jw8rbUBQ8AyttKlZ1LSCiLKCQoWP8V9Om9ReB9r3Mc+pvGKgLATnA0vY9cqoPlmFSMfw5LOILa3JAVClIBsQRMTFx5+tBgEcJzKcSysKWnNdI1j+JPIjX50vgfGUYZ/vA1mEHKCq4nWDETAOo900zxB1ReLoUVSowu4kT7wRMcxanMY2O6bUUqzqKzmnwqykXA53vfbrQMP9qMSnv0OstoQ2pKXEQkQf45BkAhUgiob6w6lbpISvOPCBZWbMZTsPZMjSYjWKPYXtAh3CLwwYR3iGypoG4JTdUTcLjMY0MelVZjihCFNkAtqIXASJtN0mNQCbaG9qz9hRJcl1tpDSlqKQqW40lRVKINxe+++lGuBsv4tlxlRMJAUnMdFAxlv90gnyoT3LbGJA7xRSFA5kCCLTaTremAw62UupKoJgOJmJG88+YN9aCATcJw5bWI7l0IHNLigARB3BseRBqCFFIUjKIJB0uCmbA7G585qx8a7OPOoGK8JKkJW4Mw8JAAKhJiDF+RtQhbJOHF0HKszEZ0jKmJ/BMgcppjC+GlvD4lJKyUC8pTfxJmIJ6iR86lcX7YlhxWQOOBwAhRUCk2iUyiQdiKgto74qLhykI1CdSgWBAjYa9KnYDGpGGWyn+kK8wS4kKbWYAyHdJOyhBmLillBSH45JSyEOy3ETi0r1QtGU3IUDObnEafKj7TylDItaTJ1ATFh1G5t1mqt2N7l9S0ttvMubphSkTcWXBKPJek6mrfw/hzqD4mlK2nNz6G2gG+1c6i70VnTdrQl0d4MqggjdJEi43zR8OWtV5fYJnvmlIBQvvUHwmRZQVEGLQOfvq3FlMbyLydtpuPjTKVJLiTmkgpIEzuBN7T5bfCideSbRdprq6urpJGS8ceP1p0rJCe9VAG+VR3iALjnrTKGEhU6KAmNr2386lccxf8AtDyVCQHFn0zK2PWAOZtQ5HEEqkFOWDc6DrfQWjWOl6+dmvude2FEtASmSEknXS1vzgET0poPqXKiAFBQEzcx57W8rCkYl/M4EXgyoG8enX4a9a5bndlIHiBEDmo+Xntradqmk2OrY+lZAE++CInSw13orhXIyza8zyv/AJ/GhRxKQb3IMet7XO068wdKkoxUJBJIN7crkfl8d7UeNstG2FcU14uaY6CI6i5tbrNJLACj4gbXk6aEZba668+UUOwmJHizTNhFzp084+HnTzSkrMA5FDQRrcR633q6kxlZB4pwdnEkocBkK8K0omPukEmZ21Atzqv8Q7AHUOQmIEDXzj8vhVxGJACQo5QYiPwgXP761DdxS1kpSoZhcWnWY0+dUjyzjozivJmPEeDlhaUElZPi8INh15H/ACqA4kA3M6+7YHaa1PiDKXW8j4LSz4QoJGYgK1gbaXJ9NKA4j6MHlGWyI0CVqk35qSmCZ5b2613cfMmskZQ9FBKxNhHOJpeVO0351dOIfRk81EFEkD70eIkQL8x6Dnao+M7FYrIFFgICQSTmRcAXJIN9J9DauiM4sk00UlyRcHSrhie3uM7hrDB4pSEhedJUFwRGQqB9n9zam2uEJVhUgJTmUMxUdRIkbTraKprzpAHMSnyvI+ZrW3otxyjD+yJTnFHFKJKyo9STN+tG+zPacMpU06nvsM7/AEjR+C0H7rg2PoaqIeI2FEBhlICZmFDMmYuNJsTuDQcR3y9sFq4zwI4YoxDC++wyz9m6Nubbg+64BaN9uVWJfDhiMP8AW0uJBJCVpVrnjVMAzmT4j1nYVW+yfHF4fMlSQ6w4IdZX7Kxz/CsbKFxWh9nez+AfZcTh3nYkLUlZ8SIk+yU3gKIKhIpFNLZNwK4hYGGKUuSVOBS2wDoExmHO5kjoNtGuFuFTiGl5lIzQUg3g/eT1HxGtXbC9lMI2ULT37sKmbpA1uDkAJnaflRZxhxKivDst5ZJlKEyfORmB91NGSlhCONIzzg/F28O+HA1mF4lVxNpBAAmOYqT2mw/euodwzHgUgKBS2TJkheYAQFA7fOav3DH20hQUyylQuACEkybyNJ9fdSeI4suJAW3lTNlJ09ZBHzqnUUpLfZHE4wqcWgtqMEqUkhKtjpoobwIOtt5C+xZ7tLQxDZUFFRBzBMEASDGtvjVoawJbKVNlcEAwFAR08M+40SQlpxV2cijveAecW94orjB2K/wfsE4htQXiUFpaSkhMkdFAmACCBtTSOwjbSwQtbmhBSUgdbQfnVnewriEmcmWdbfA61HJTAIICtxf36VRQQrkxWD4Xh/ElDKEKIIOYC4OonbypCOGNsQThmANjlBPvufnTjwlQKwIN5B+M3j/KvWVqQopSA4DsTIPl1puiWhez8kpfEUnwpSjKeVv0vUbuWx7KlNkbZreWsVxQhyxCWVDyv0I1FM4thaAFKUlxOki/v2+IodUHsx5xKCmSCNs6Lf5SahL4Sla0LStKoKfvwqxGonWkHFJBOQwDYgj5gyfWvWAkLAWADIhQJO4jQwQaWXDF5GXI9Fzrq6upaCZDx1SjiXpy5Q4v2hIs4ees7AUMxj2eyYA1IGhIBEKA5TrtPnUztEv/AGjFSpSZdUBIJuFKIAOxIFuQNAHFLCYhJgA6wQbAAlMbn4Qa8GUfudexckrh+LcLpQoWyi6gZSfgJozh0kwTBvMyLQRqk+l/zoVgcUtWYQlJJF8xkyJJHhsLa635zU9jDLsAJtNhbyINiIpXHPoeA+3hYVqIKjvJudtIJ5iKJf6JJSpQhQsR00EzqTG3Smw4uyQiQROUEAkDcT7vhemUcXec8LeZEKhJUiUxaReOg6SKKTTOpBFLCVKIVmCJAIHKxJJFpHrT5aQnxpAGibJ0naYkiTNufrXuBKshWqIke42iUj+KbX62F5ByEZ5SALgTpMH9DV1HwGwUHG/CVRBVHinoIHT3xFTxhw82GkIgBMZT0IEkp2tpOnOvWeENtzKs5tfImRJ0Fo1nTpUjwpNhlSkbfO45x+zWwsAE/VA0kd2E5hqSJ2IAMiwm9h6UpbTivaiJtYyLyNjtAvex9fMKhw2UISCLmJUd4Ei4gXvr0r2SgxCEhRkT6Akyfa9b+lPGV6MRQ6lttKU5Q3ckmZk6mLQZvaLmmccVqBAb2IClLEDWxhU8pBGtS8YSfCkBThNykiw6g3k6+4aUrDpAUYQUqOq1AEkxfQ2n89taot2DHgxfiRcOFR3ZVIEEJ/DHLbeq1xNEOr8/z/zq9vhLb7rR8AS4pSQq0oXff8Kh7utUbiboW8tQ0JJHvrujo5mQctKaVlMj/vSgmuJ5acqYyLBgnsybe7lRfgOMW2c6FFK0rUQobXjX0qnsYgoMp/79KsPBMUCCk2VJMHqZkc7GuLmg0rR1Qmng2js12+bxA7nFQlZtm+6rz/hV8PLSjuJ4etuVIlSdxqQORH3h8fPWsQSat3ZL6Ql4chp6XGtBupHl/Enp7uVSjNPEv9GlBxzH/C5HBtLT4QQvaF29CfkTSw0pKMim4EyDBFzrM2FEBhGcQkPMqSc33hof5hz66j4VFek+B0KEaXvHTZSf3auyHK4f3yvZzuCl/Xfo8VhwMpRebxmBv6XHnSXocX4gUk6/qJ/Wm8XhUNgFJKkn0APKdjXjmNS4RIUDob5jYawYPu91dqaas5mmhbbpYWfCpQuDO48tDUlsIeEIQEq1BuR5dPdUdZLSxcqFjaxI131tTDqQ4uQspB0J2nnG3mPWtQEyTisM6gDMBlGns+61NLcTAKSkH7wvqN4IjlXjON7pRQ4orTMFMSP+rT0p5SGHBDchf3QTE9Ab+6a2UFpMaeBJBWgQbyLA9Qdq4PKaX9llUD1mRytvTLpcSnKpuwvOUyOe9/lXIwwUgqAVmBuJEEXuARPwo2nsFNEhTocIQ42lozZYAEeYVt5GvP8ARLoKSHEuJSoaGSBI0/SoGJxOYDMm4tmk3jnO9OYbCAFDjZcMKAVb2bjcHQzQaoKdl2rq6K6pFDLOOYZBxD2YAfaKKb75/avaZPT0sTExTKFGwBUbCNSIETpKSYFzPlT/AGiePfPalPerEJTMkqIAImLAGoQw6wgwkjSTfqZEV4Mtv9sfrg8CkZiAEiMqiPaBVrmUkDUgD0nWa5XFlgjInMdYBFk6Dfb4U+ypIzZpibSLWkkbW0PrSWnkZpCQJ0ECNbARpt7h0pL/AAFLAUIU6Ep8KYKYmxsQq+YG1jMEchRFTgEhpKQCdNfQkmf8jptQpD0oMmAPZG+pEToLdOdD28YoFWRKgcwEkTe+YgwdI/dpdWVWi2LbSvWx8pkeSrEza/M0wnCDMkgAwCBIF5EeyPLmNqFKexF0lBB2gG/VWUGBtmjnzFS8LjV2SoJCouQZGuXe/OmbcdhCrOFkzmk7nTXkNeR/c14nBBCfCVXMSrXS3If96DLxig7JX4QIAEXE29bX8q7HcUSs5SSOoP3heQTbrW7FD3EMqhCS4psp8SYIGnM++0W86mHFR4DmXFwonNtrbTXfWhuLWlR1SsqTzJEZfvQOR6nSpeAwwZSEthSUfeyKsY09qTNBNJ+hfNEpHEEkjxAqFiFbC2kjWBMa/OmsL4wFhQKCYMA3k7yAZvrrS8Ni20yQk6wpR1sIHmadX3ifvAk6k2AMCSZ8Qmxjz5WeLTyajMPpQ4epLqcSkDI4kaGTmE2j85Oh3ms6UvXrW/8AabhAxjGRa0ZgZSEmwJTEa7idp0rGcbwrISFJgg6HeJn5c67+GaqiE4gzDJQpJBkLkRYZY6mRFzypt9EEjSNqfU3ztTr3DSMhKh4xMbi8Xnym3Or2IRsL09N77R1paXFAyJ116z86vXCOzyQ39mlIWtIE5gVAkwozktEpjexogz9G6WP6ZaVJJkAEQQLAeJMlRvoPu9ai+ZOx1FlW4bxElMOWNhPU5o9fCanrMQR76uTvZ9CILLZBIGVQByiZyqRlmTzUq8zHUHj+AFsQFZnIKigwCQJJKZiYHKZvtE8clbwjpjLwxfZ/tO7hF5m1WPtIPsq8xseovWscF7RYfiDcaLFygnxDqkjUdR6xWFqVuKdwPElIIWlRSRcEGCKaHI442jT41LPk3HEYRbJJBzJ5xcD8Q3HUfCmcR9rGXKkxoIE9QfyPvoL2S+kpLgS3iSEq0Dn3T/N/CeunlVkx/BplbMJJvlPsq8o9knmLdN6rFuH3cbv8EXTxP/Qc+XWyO8IA2KiCPUH8q9xagohTZRcD2bX39rX50yl7McjwVKbclJHyUn4cq7HcOQ2kKSsqSq0RbyMmxrt4eePJrfohycTj+jsQpzMC6n1ULH1saTjEFCgpkJEwRlOaDyIM77gUlWOQpITCgpIi6pkTMQbHW1xSDhBlzJWImCkzIPkdPfXSRJLPaJ+cq0ZgbEQRboRpUlzs0F+JtYveDqOhKdagYjEJcbCVKXnTIvcQdiCZ9dahp4YsJLiFpyp18UEfmP3rStBslh36upSHFEpuFBInbXxaHqKj4dQLqcjlioa2m4sRcTRDBcUZWnJiVZ1DQwZA5Zok0pzgzRKHMN44UM0K0Ei8WNCw0W6urq6pjmX4/hqhiX3MrhJcWRKVERmJBTA1mDNQ2WXcubu16gDwL02Nxy1tWtiurhfxU3dlO+KMhweHW4BnaWJJj7NXhmYBzD/Lzk0ziOEuhaT3a1jcFtW87kRqBcaTtWyVwrfxVewdjJ8NhHE6Nuc4yqve0yPKpAwTkKHjSDpLaja3Ly3861Cuqa+GruzKTRnCcE4hPsKBgiQkmwiCNSJEW1tXDAKSqzajBElKTfU6QIGm/vrR66j/ABFexlMzjFcKJIUErIG2VV5Oun7vULEofU4lLbSkwJkoVa4gydb/ACrVK6mj8ZLyH6n4KAxhVpRCkGTB9gwSdRYaG3l6CIuI4QtJzoSQo5UqseeoGkxYHQX8q0murfxk9sXuZq3hlw34XJEahWw1JKYmakusuBABCitZschBsLknQWEXM9IrQa8TWXxUnVhXI0Z/w3hYQgLIUoEkJHdlO4IIGXMLiOoHkaqvbDgOdwnu3ClByeBtU/xApixHtAjyvpW11wp18dXdgc7R8rPcCdMww/cz/ROfHwXpWG4I+oFJwz07EtODnYHLvO/IV9UV1dPQSz5mwScU02UfV37iQe6cnponbXpUvjnEcW6hKEYZ8eABSlNOEzcqjw6Gd50tG30dXUv0o3YezPl7BOY5pCkJYfMiJ7pyRebEJB+MXqOWsaSCpnEEpAiWVnTTVMV9U11N0Rux8s4drFggKw+IUNP6FfPbw9aJp4M6QYYeE/8AKX/hr6TrqnLgT1gePK0fN2G4O8gx3D0f/rX/AIavXZLtRicNDbjLzjPLu1yn+WRp+GtXrqVcFO0xny2qaBbmGaxSEqg/hVBSpPvEjyIihDuCdZMEZ0m0gSD0Unb5datZpO9afx1LN0/YseRxx4Ky5w9txsw0Q4BYXA6wT8qFt4l1AKe6JSbGWydNNifjV7r2umDaWckpU3go2EwwX4VocE+yQk2PKFCR74pDTi2832SlpIykKSqr4a6n7C9TOE8KC1XS4hJ0ORRA+Ege+pWHwqsM+kfaOQpIzJSQIJGp3F6vtdQcrDR5FdSK6lCf/9k="/>
          <p:cNvSpPr>
            <a:spLocks noChangeAspect="1" noChangeArrowheads="1"/>
          </p:cNvSpPr>
          <p:nvPr/>
        </p:nvSpPr>
        <p:spPr bwMode="auto">
          <a:xfrm>
            <a:off x="215900" y="-15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pic>
        <p:nvPicPr>
          <p:cNvPr id="24586" name="Picture 16" descr="http://www.aprs.org/prius/trailer/trailer-and-car-rear-upX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295400"/>
            <a:ext cx="3151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B04B6B-3347-4828-8A32-B6B96101EE97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 u="sng" smtClean="0">
                <a:solidFill>
                  <a:srgbClr val="0000FF"/>
                </a:solidFill>
              </a:rPr>
              <a:t>Plug-in at work </a:t>
            </a:r>
            <a:r>
              <a:rPr lang="en-US" altLang="en-US" sz="2400" u="sng" smtClean="0">
                <a:solidFill>
                  <a:srgbClr val="0070C0"/>
                </a:solidFill>
              </a:rPr>
              <a:t>(double range, </a:t>
            </a:r>
            <a:r>
              <a:rPr lang="en-US" altLang="en-US" sz="2400" u="sng" smtClean="0">
                <a:solidFill>
                  <a:srgbClr val="C00000"/>
                </a:solidFill>
              </a:rPr>
              <a:t>quadruple area</a:t>
            </a:r>
            <a:r>
              <a:rPr lang="en-US" altLang="en-US" sz="2400" u="sng" smtClean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219200"/>
            <a:ext cx="6211888" cy="83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/>
              <a:t>Charge at home only = 16 mi range </a:t>
            </a:r>
            <a:r>
              <a:rPr lang="en-US" altLang="en-US" sz="1400" smtClean="0">
                <a:solidFill>
                  <a:srgbClr val="0070C0"/>
                </a:solidFill>
              </a:rPr>
              <a:t>(chevy Volt)</a:t>
            </a:r>
          </a:p>
          <a:p>
            <a:pPr>
              <a:buFontTx/>
              <a:buNone/>
            </a:pPr>
            <a:r>
              <a:rPr lang="en-US" altLang="en-US" sz="2000" smtClean="0">
                <a:solidFill>
                  <a:srgbClr val="009900"/>
                </a:solidFill>
              </a:rPr>
              <a:t>Charge L1 at work/home = 64 mi range</a:t>
            </a:r>
          </a:p>
        </p:txBody>
      </p:sp>
      <p:pic>
        <p:nvPicPr>
          <p:cNvPr id="77829" name="Picture 6" descr="Map-BW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45243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9" descr="Pay-monthly-car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1676400"/>
            <a:ext cx="28876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99814-0382-4C88-97FD-944467F7A42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78851" name="TextBox 1"/>
          <p:cNvSpPr txBox="1">
            <a:spLocks noChangeArrowheads="1"/>
          </p:cNvSpPr>
          <p:nvPr/>
        </p:nvSpPr>
        <p:spPr bwMode="auto">
          <a:xfrm>
            <a:off x="990600" y="381000"/>
            <a:ext cx="70294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rgbClr val="0000FF"/>
                </a:solidFill>
                <a:cs typeface="Arial" panose="020B0604020202020204" pitchFamily="34" charset="0"/>
              </a:rPr>
              <a:t>Going Renewable Energy is Easy!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My family went     </a:t>
            </a:r>
            <a:r>
              <a:rPr lang="en-US" altLang="en-US" sz="1800">
                <a:solidFill>
                  <a:srgbClr val="0070C0"/>
                </a:solidFill>
                <a:cs typeface="Arial" panose="020B0604020202020204" pitchFamily="34" charset="0"/>
              </a:rPr>
              <a:t>from 3000 gal/year down to 300 gal/year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3124200" y="5638800"/>
            <a:ext cx="4343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Help the Environment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cs typeface="Arial" panose="020B0604020202020204" pitchFamily="34" charset="0"/>
              </a:rPr>
              <a:t>And save 50% money!</a:t>
            </a:r>
          </a:p>
        </p:txBody>
      </p:sp>
      <p:pic>
        <p:nvPicPr>
          <p:cNvPr id="78853" name="Picture 9" descr="https://encrypted-tbn0.gstatic.com/images?q=tbn:ANd9GcQHqi4i-foICEBMl8OQtYUUDHulw77LKHNXATJWXmXn55_XwhM-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376863"/>
            <a:ext cx="9937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428750"/>
            <a:ext cx="71151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Box 1"/>
          <p:cNvSpPr txBox="1">
            <a:spLocks noChangeArrowheads="1"/>
          </p:cNvSpPr>
          <p:nvPr/>
        </p:nvSpPr>
        <p:spPr bwMode="auto">
          <a:xfrm>
            <a:off x="7915275" y="4683125"/>
            <a:ext cx="97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$8/mo</a:t>
            </a:r>
          </a:p>
        </p:txBody>
      </p:sp>
      <p:sp>
        <p:nvSpPr>
          <p:cNvPr id="78856" name="TextBox 2"/>
          <p:cNvSpPr txBox="1">
            <a:spLocks noChangeArrowheads="1"/>
          </p:cNvSpPr>
          <p:nvPr/>
        </p:nvSpPr>
        <p:spPr bwMode="auto">
          <a:xfrm>
            <a:off x="228600" y="1981200"/>
            <a:ext cx="785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$500/mo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0DC6F3-005A-46FF-AE89-417FC233FAC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79875" name="TextBox 1"/>
          <p:cNvSpPr txBox="1">
            <a:spLocks noChangeArrowheads="1"/>
          </p:cNvSpPr>
          <p:nvPr/>
        </p:nvSpPr>
        <p:spPr bwMode="auto">
          <a:xfrm>
            <a:off x="990600" y="381000"/>
            <a:ext cx="7029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Go renewables!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anose="020B0604020202020204" pitchFamily="34" charset="0"/>
              </a:rPr>
              <a:t>			AND Save Money too!</a:t>
            </a:r>
            <a:endParaRPr lang="en-US" altLang="en-US" sz="28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3962400" y="5334000"/>
            <a:ext cx="32766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Help the Environment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cs typeface="Arial" panose="020B0604020202020204" pitchFamily="34" charset="0"/>
              </a:rPr>
              <a:t>And save money!</a:t>
            </a:r>
          </a:p>
        </p:txBody>
      </p:sp>
      <p:pic>
        <p:nvPicPr>
          <p:cNvPr id="79877" name="Picture 9" descr="https://encrypted-tbn0.gstatic.com/images?q=tbn:ANd9GcQHqi4i-foICEBMl8OQtYUUDHulw77LKHNXATJWXmXn55_XwhM-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376863"/>
            <a:ext cx="9937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14400" y="1600200"/>
            <a:ext cx="7162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Our old house Energy Costs:</a:t>
            </a:r>
            <a:r>
              <a:rPr lang="en-US" altLang="en-US" sz="2400">
                <a:latin typeface="Times New Roman" panose="02020603050405020304" pitchFamily="18" charset="0"/>
              </a:rPr>
              <a:t>               	</a:t>
            </a:r>
            <a:r>
              <a:rPr lang="en-US" altLang="en-US" sz="2400" u="sng">
                <a:solidFill>
                  <a:srgbClr val="0000FF"/>
                </a:solidFill>
                <a:latin typeface="Times New Roman" panose="02020603050405020304" pitchFamily="18" charset="0"/>
              </a:rPr>
              <a:t>BEFORE: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Heating Oil (1000 gal/yr)                  	$3000/yr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Electricity (10,000 kWh/yr)              	$1000/yr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Incandescent Lights		      	$  500/yr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Gasoline (15,000 mi/yr 30 mpg)       	</a:t>
            </a:r>
            <a:r>
              <a:rPr lang="en-US" altLang="en-US" sz="2400" u="sng">
                <a:latin typeface="Times New Roman" panose="02020603050405020304" pitchFamily="18" charset="0"/>
              </a:rPr>
              <a:t>$1500/yr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Total Annual Energy cost                 	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$6000/yr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2400" b="1" u="sng">
                <a:solidFill>
                  <a:srgbClr val="FF3300"/>
                </a:solidFill>
                <a:latin typeface="Times New Roman" panose="02020603050405020304" pitchFamily="18" charset="0"/>
              </a:rPr>
              <a:t>AFTER:</a:t>
            </a:r>
            <a:r>
              <a:rPr lang="en-US" altLang="en-US" sz="2400">
                <a:latin typeface="Times New Roman" panose="02020603050405020304" pitchFamily="18" charset="0"/>
              </a:rPr>
              <a:t>   Heatpump, Solar, </a:t>
            </a:r>
            <a:r>
              <a:rPr lang="en-US" altLang="en-US" sz="2000">
                <a:latin typeface="Times New Roman" panose="02020603050405020304" pitchFamily="18" charset="0"/>
              </a:rPr>
              <a:t>LEDs</a:t>
            </a:r>
            <a:r>
              <a:rPr lang="en-US" altLang="en-US" sz="2400">
                <a:latin typeface="Times New Roman" panose="02020603050405020304" pitchFamily="18" charset="0"/>
              </a:rPr>
              <a:t> &amp; EV      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$  300/yr?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4600" y="3886200"/>
            <a:ext cx="15240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0B2CD0-59B8-465E-9AF4-0EFE367788E8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FF"/>
                </a:solidFill>
              </a:rPr>
              <a:t>My Solar re-awakening 2010</a:t>
            </a: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28725"/>
            <a:ext cx="8229600" cy="1066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mtClean="0"/>
              <a:t>3</a:t>
            </a:r>
            <a:r>
              <a:rPr lang="en-US" altLang="en-US" baseline="30000" smtClean="0"/>
              <a:t>rd</a:t>
            </a:r>
            <a:r>
              <a:rPr lang="en-US" altLang="en-US" smtClean="0"/>
              <a:t> Saturday in August 2010 a revelation! </a:t>
            </a:r>
            <a:r>
              <a:rPr lang="en-US" altLang="en-US" sz="2400" smtClean="0">
                <a:solidFill>
                  <a:schemeClr val="accent2"/>
                </a:solidFill>
              </a:rPr>
              <a:t>(when I looked afresh at Grid-Tie Solar)</a:t>
            </a:r>
          </a:p>
        </p:txBody>
      </p:sp>
      <p:pic>
        <p:nvPicPr>
          <p:cNvPr id="80901" name="Picture 9" descr="http://aprs.org/Energy/solar/yard/Array-temporary1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09825"/>
            <a:ext cx="75438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3F5A03-5019-4621-8062-CC60F613A6C8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smtClean="0">
                <a:solidFill>
                  <a:srgbClr val="0000FF"/>
                </a:solidFill>
              </a:rPr>
              <a:t>I was so wrong!</a:t>
            </a:r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9850"/>
            <a:ext cx="8229600" cy="685800"/>
          </a:xfrm>
        </p:spPr>
        <p:txBody>
          <a:bodyPr/>
          <a:lstStyle/>
          <a:p>
            <a:r>
              <a:rPr lang="en-US" altLang="en-US" sz="2800" smtClean="0"/>
              <a:t>My concept of solar always included batteries:</a:t>
            </a:r>
          </a:p>
        </p:txBody>
      </p:sp>
      <p:pic>
        <p:nvPicPr>
          <p:cNvPr id="819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25650"/>
            <a:ext cx="65389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Oval 4"/>
          <p:cNvSpPr>
            <a:spLocks noChangeArrowheads="1"/>
          </p:cNvSpPr>
          <p:nvPr/>
        </p:nvSpPr>
        <p:spPr bwMode="auto">
          <a:xfrm>
            <a:off x="3578225" y="4144963"/>
            <a:ext cx="2667000" cy="1981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1927" name="Text Box 5"/>
          <p:cNvSpPr txBox="1">
            <a:spLocks noChangeArrowheads="1"/>
          </p:cNvSpPr>
          <p:nvPr/>
        </p:nvSpPr>
        <p:spPr bwMode="auto">
          <a:xfrm>
            <a:off x="6472238" y="4602163"/>
            <a:ext cx="1676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9999"/>
                </a:solidFill>
                <a:cs typeface="Arial" panose="020B0604020202020204" pitchFamily="34" charset="0"/>
              </a:rPr>
              <a:t>Battery Storage</a:t>
            </a:r>
            <a:endParaRPr lang="en-US" altLang="en-US" sz="2400">
              <a:solidFill>
                <a:srgbClr val="00999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EF4408-C180-46A3-9C52-6E8BE6CE311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C00000"/>
                </a:solidFill>
              </a:rPr>
              <a:t>Grid-tie</a:t>
            </a:r>
            <a:r>
              <a:rPr lang="en-US" altLang="en-US" smtClean="0"/>
              <a:t> Revolutionized Solar</a:t>
            </a: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3314700" cy="68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No Batteries!</a:t>
            </a:r>
          </a:p>
        </p:txBody>
      </p:sp>
      <p:pic>
        <p:nvPicPr>
          <p:cNvPr id="82949" name="Picture 5" descr="grid-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59150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914400" y="5370513"/>
            <a:ext cx="73152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Every Watt Produced is </a:t>
            </a:r>
            <a:r>
              <a:rPr lang="en-US" altLang="en-US" sz="2400">
                <a:solidFill>
                  <a:srgbClr val="260AF6"/>
                </a:solidFill>
                <a:cs typeface="Arial" panose="020B0604020202020204" pitchFamily="34" charset="0"/>
              </a:rPr>
              <a:t>valued at full Retail Rates!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ZERO MAINENANCE and storage costs FOR LIFE!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702300" y="1423988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9999"/>
                </a:solidFill>
                <a:cs typeface="Arial" panose="020B0604020202020204" pitchFamily="34" charset="0"/>
              </a:rPr>
              <a:t>Grid-Tie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C84862-7761-493B-9A96-C47A2C282223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83971" name="Picture 6" descr="photovoltaic-c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295400"/>
            <a:ext cx="67818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Line 8"/>
          <p:cNvSpPr>
            <a:spLocks noChangeShapeType="1"/>
          </p:cNvSpPr>
          <p:nvPr/>
        </p:nvSpPr>
        <p:spPr bwMode="auto">
          <a:xfrm flipV="1">
            <a:off x="5791200" y="4343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Text Box 9"/>
          <p:cNvSpPr txBox="1">
            <a:spLocks noChangeArrowheads="1"/>
          </p:cNvSpPr>
          <p:nvPr/>
        </p:nvSpPr>
        <p:spPr bwMode="auto">
          <a:xfrm>
            <a:off x="5410200" y="54864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839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3200400" cy="762000"/>
          </a:xfrm>
        </p:spPr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rgbClr val="0000FF"/>
                </a:solidFill>
              </a:rPr>
              <a:t>Solar Cost!</a:t>
            </a:r>
          </a:p>
        </p:txBody>
      </p:sp>
      <p:sp>
        <p:nvSpPr>
          <p:cNvPr id="83975" name="TextBox 1"/>
          <p:cNvSpPr txBox="1">
            <a:spLocks noChangeArrowheads="1"/>
          </p:cNvSpPr>
          <p:nvPr/>
        </p:nvSpPr>
        <p:spPr bwMode="auto">
          <a:xfrm>
            <a:off x="4584700" y="381000"/>
            <a:ext cx="3340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3300"/>
                </a:solidFill>
                <a:cs typeface="Arial" panose="020B0604020202020204" pitchFamily="34" charset="0"/>
              </a:rPr>
              <a:t>Equaled Utility in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3300"/>
                </a:solidFill>
                <a:cs typeface="Arial" panose="020B0604020202020204" pitchFamily="34" charset="0"/>
              </a:rPr>
              <a:t>Half  the Utility in 2013</a:t>
            </a:r>
          </a:p>
        </p:txBody>
      </p:sp>
      <p:sp>
        <p:nvSpPr>
          <p:cNvPr id="83976" name="TextBox 1"/>
          <p:cNvSpPr txBox="1">
            <a:spLocks noChangeArrowheads="1"/>
          </p:cNvSpPr>
          <p:nvPr/>
        </p:nvSpPr>
        <p:spPr bwMode="auto">
          <a:xfrm>
            <a:off x="4724400" y="45450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83977" name="Oval 4"/>
          <p:cNvSpPr>
            <a:spLocks noChangeArrowheads="1"/>
          </p:cNvSpPr>
          <p:nvPr/>
        </p:nvSpPr>
        <p:spPr bwMode="auto">
          <a:xfrm>
            <a:off x="4267200" y="228600"/>
            <a:ext cx="3810000" cy="12192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3978" name="Line 8"/>
          <p:cNvSpPr>
            <a:spLocks noChangeShapeType="1"/>
          </p:cNvSpPr>
          <p:nvPr/>
        </p:nvSpPr>
        <p:spPr bwMode="auto">
          <a:xfrm flipV="1">
            <a:off x="6477000" y="4419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9" name="Text Box 9"/>
          <p:cNvSpPr txBox="1">
            <a:spLocks noChangeArrowheads="1"/>
          </p:cNvSpPr>
          <p:nvPr/>
        </p:nvSpPr>
        <p:spPr bwMode="auto">
          <a:xfrm>
            <a:off x="6096000" y="55626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2015 (3 cents)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3657600" y="6019800"/>
            <a:ext cx="4572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Now Cheaper than wholesale coal!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5181600" y="32766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imes New Roman" panose="02020603050405020304" pitchFamily="18" charset="0"/>
              </a:rPr>
              <a:t>Cheaper than Coal in 2016!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1C84D1-9678-47E5-87D7-7EB2287196BF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Falling Prices 10-to-1</a:t>
            </a:r>
          </a:p>
        </p:txBody>
      </p:sp>
      <p:pic>
        <p:nvPicPr>
          <p:cNvPr id="84996" name="Picture 4" descr="Array-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592455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7162800" y="1447800"/>
            <a:ext cx="1752600" cy="38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>
                <a:solidFill>
                  <a:srgbClr val="000000"/>
                </a:solidFill>
                <a:cs typeface="Arial" panose="020B0604020202020204" pitchFamily="34" charset="0"/>
              </a:rPr>
              <a:t>Array Cost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u="sng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</a:t>
            </a: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15,000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2007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</a:t>
            </a:r>
            <a:r>
              <a:rPr lang="en-US" altLang="en-US" sz="1800">
                <a:solidFill>
                  <a:srgbClr val="F9B429"/>
                </a:solidFill>
                <a:cs typeface="Arial" panose="020B0604020202020204" pitchFamily="34" charset="0"/>
              </a:rPr>
              <a:t>9,000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 2010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</a:t>
            </a:r>
            <a:r>
              <a:rPr lang="en-US" altLang="en-US" sz="1800">
                <a:solidFill>
                  <a:srgbClr val="EEFE24"/>
                </a:solidFill>
                <a:cs typeface="Arial" panose="020B0604020202020204" pitchFamily="34" charset="0"/>
              </a:rPr>
              <a:t>6,000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 2012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</a:t>
            </a:r>
            <a:r>
              <a:rPr lang="en-US" altLang="en-US" sz="1800">
                <a:solidFill>
                  <a:srgbClr val="99CC00"/>
                </a:solidFill>
                <a:cs typeface="Arial" panose="020B0604020202020204" pitchFamily="34" charset="0"/>
              </a:rPr>
              <a:t>3,000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 2013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</a:t>
            </a:r>
            <a:r>
              <a:rPr lang="en-US" altLang="en-US" sz="1800">
                <a:solidFill>
                  <a:srgbClr val="009999"/>
                </a:solidFill>
                <a:cs typeface="Arial" panose="020B0604020202020204" pitchFamily="34" charset="0"/>
              </a:rPr>
              <a:t>2,000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 2014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 </a:t>
            </a:r>
            <a:r>
              <a:rPr lang="en-US" altLang="en-US" sz="1800">
                <a:solidFill>
                  <a:srgbClr val="008000"/>
                </a:solidFill>
                <a:cs typeface="Arial" panose="020B0604020202020204" pitchFamily="34" charset="0"/>
              </a:rPr>
              <a:t>1,500 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2015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1295400" cy="382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u="sng">
                <a:solidFill>
                  <a:srgbClr val="260AF6"/>
                </a:solidFill>
                <a:cs typeface="Arial" panose="020B0604020202020204" pitchFamily="34" charset="0"/>
              </a:rPr>
              <a:t>Panel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260AF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200 W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260AF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220 W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260AF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250 W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260AF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60AF6"/>
                </a:solidFill>
                <a:cs typeface="Arial" panose="020B0604020202020204" pitchFamily="34" charset="0"/>
              </a:rPr>
              <a:t>(300W)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048000" y="1905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A 3 kW array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371600" y="5486400"/>
            <a:ext cx="7010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$5/watt down to 50c/watt* for panels in only 10 years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                                      *</a:t>
            </a: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Contractor cost tho is still about $2.75/w</a:t>
            </a:r>
          </a:p>
        </p:txBody>
      </p:sp>
      <p:sp>
        <p:nvSpPr>
          <p:cNvPr id="85001" name="AutoShape 10" descr="Human_outline"/>
          <p:cNvSpPr>
            <a:spLocks noChangeAspect="1" noChangeArrowheads="1"/>
          </p:cNvSpPr>
          <p:nvPr/>
        </p:nvSpPr>
        <p:spPr bwMode="auto">
          <a:xfrm>
            <a:off x="3529013" y="1114425"/>
            <a:ext cx="20859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5002" name="AutoShape 12" descr="Human_outline"/>
          <p:cNvSpPr>
            <a:spLocks noChangeAspect="1" noChangeArrowheads="1"/>
          </p:cNvSpPr>
          <p:nvPr/>
        </p:nvSpPr>
        <p:spPr bwMode="auto">
          <a:xfrm>
            <a:off x="3529013" y="1114425"/>
            <a:ext cx="20859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5003" name="AutoShape 14" descr="Human_outline"/>
          <p:cNvSpPr>
            <a:spLocks noChangeAspect="1" noChangeArrowheads="1"/>
          </p:cNvSpPr>
          <p:nvPr/>
        </p:nvSpPr>
        <p:spPr bwMode="auto">
          <a:xfrm>
            <a:off x="3529013" y="1114425"/>
            <a:ext cx="20859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500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29000"/>
            <a:ext cx="69373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65BFAC-73F9-4A92-A21B-0F2D13F88C6B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Grid-tie Solar?</a:t>
            </a:r>
          </a:p>
        </p:txBody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>
                <a:solidFill>
                  <a:srgbClr val="260AF6"/>
                </a:solidFill>
              </a:rPr>
              <a:t>As simple as a 20A breaker - L1, L2, N &amp; Ground</a:t>
            </a:r>
          </a:p>
        </p:txBody>
      </p:sp>
      <p:pic>
        <p:nvPicPr>
          <p:cNvPr id="86021" name="Picture 4" descr="PV-simple-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00263"/>
            <a:ext cx="624840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6096000" y="2895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imes New Roman" panose="02020603050405020304" pitchFamily="18" charset="0"/>
              </a:rPr>
              <a:t>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4BBA9D-10BF-41EA-B56D-F960E3ABBB25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Off-Grid costs 3 times as much</a:t>
            </a:r>
          </a:p>
        </p:txBody>
      </p:sp>
      <p:pic>
        <p:nvPicPr>
          <p:cNvPr id="87044" name="Picture 5" descr="PV-schematic-bat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74713"/>
            <a:ext cx="5791200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Line 7"/>
          <p:cNvSpPr>
            <a:spLocks noChangeShapeType="1"/>
          </p:cNvSpPr>
          <p:nvPr/>
        </p:nvSpPr>
        <p:spPr bwMode="auto">
          <a:xfrm flipV="1">
            <a:off x="6019800" y="2667000"/>
            <a:ext cx="9144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6" name="Line 8"/>
          <p:cNvSpPr>
            <a:spLocks noChangeShapeType="1"/>
          </p:cNvSpPr>
          <p:nvPr/>
        </p:nvSpPr>
        <p:spPr bwMode="auto">
          <a:xfrm flipH="1" flipV="1">
            <a:off x="6019800" y="2667000"/>
            <a:ext cx="914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7" name="TextBox 1"/>
          <p:cNvSpPr txBox="1">
            <a:spLocks noChangeArrowheads="1"/>
          </p:cNvSpPr>
          <p:nvPr/>
        </p:nvSpPr>
        <p:spPr bwMode="auto">
          <a:xfrm>
            <a:off x="457200" y="60960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#1 problem:  Cannot save the DOUBLE summer power for Winter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5486400" y="990600"/>
            <a:ext cx="31242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A50021"/>
                </a:solidFill>
                <a:latin typeface="Times New Roman" panose="02020603050405020304" pitchFamily="18" charset="0"/>
              </a:rPr>
              <a:t>un-economical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Times New Roman" panose="02020603050405020304" pitchFamily="18" charset="0"/>
              </a:rPr>
              <a:t>If grid also available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28194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24200" y="533400"/>
            <a:ext cx="3087688" cy="271463"/>
          </a:xfrm>
        </p:spPr>
        <p:txBody>
          <a:bodyPr/>
          <a:lstStyle/>
          <a:p>
            <a:pPr>
              <a:defRPr/>
            </a:pP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My Background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fld id="{CBEFEE17-A103-4B4C-BB4D-36720FAF9303}" type="slidenum">
              <a:rPr lang="en-US" altLang="en-US"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pPr algn="r" eaLnBrk="1" hangingPunct="1">
                <a:defRPr/>
              </a:pPr>
              <a:t>6</a:t>
            </a:fld>
            <a:endParaRPr lang="en-US" altLang="en-US" sz="140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605" name="Picture 2" descr="http://aprs.org/Energy/solar/yard/Array-temporary1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141538"/>
            <a:ext cx="2141537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http://aprs.org/prius/photos/SPHEV-115b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90800"/>
            <a:ext cx="19812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195421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http://aprs.org/Energy/Charging/Elect-Reck-pictureX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57200"/>
            <a:ext cx="2251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21050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1" descr="ap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90800"/>
            <a:ext cx="1316038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Box 5"/>
          <p:cNvSpPr txBox="1">
            <a:spLocks noChangeArrowheads="1"/>
          </p:cNvSpPr>
          <p:nvPr/>
        </p:nvSpPr>
        <p:spPr bwMode="auto">
          <a:xfrm>
            <a:off x="7924800" y="461963"/>
            <a:ext cx="690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1980</a:t>
            </a:r>
          </a:p>
        </p:txBody>
      </p:sp>
      <p:sp>
        <p:nvSpPr>
          <p:cNvPr id="25612" name="TextBox 6"/>
          <p:cNvSpPr txBox="1">
            <a:spLocks noChangeArrowheads="1"/>
          </p:cNvSpPr>
          <p:nvPr/>
        </p:nvSpPr>
        <p:spPr bwMode="auto">
          <a:xfrm>
            <a:off x="5173663" y="949325"/>
            <a:ext cx="990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Energy!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anose="020B0604030504040204" pitchFamily="34" charset="0"/>
                <a:sym typeface="Wingdings" panose="05000000000000000000" pitchFamily="2" charset="2"/>
              </a:rPr>
              <a:t></a:t>
            </a:r>
            <a:r>
              <a:rPr lang="en-US" altLang="en-US" sz="1800">
                <a:latin typeface="Tahoma" panose="020B0604030504040204" pitchFamily="34" charset="0"/>
              </a:rPr>
              <a:t>1965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    </a:t>
            </a:r>
          </a:p>
        </p:txBody>
      </p:sp>
      <p:sp>
        <p:nvSpPr>
          <p:cNvPr id="25613" name="TextBox 7"/>
          <p:cNvSpPr txBox="1">
            <a:spLocks noChangeArrowheads="1"/>
          </p:cNvSpPr>
          <p:nvPr/>
        </p:nvSpPr>
        <p:spPr bwMode="auto">
          <a:xfrm>
            <a:off x="7696200" y="3616325"/>
            <a:ext cx="68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2007</a:t>
            </a:r>
          </a:p>
        </p:txBody>
      </p:sp>
      <p:sp>
        <p:nvSpPr>
          <p:cNvPr id="25614" name="TextBox 8"/>
          <p:cNvSpPr txBox="1">
            <a:spLocks noChangeArrowheads="1"/>
          </p:cNvSpPr>
          <p:nvPr/>
        </p:nvSpPr>
        <p:spPr bwMode="auto">
          <a:xfrm>
            <a:off x="703263" y="3452813"/>
            <a:ext cx="76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  <a:latin typeface="Tahoma" panose="020B0604030504040204" pitchFamily="34" charset="0"/>
              </a:rPr>
              <a:t>2010</a:t>
            </a:r>
          </a:p>
        </p:txBody>
      </p:sp>
      <p:sp>
        <p:nvSpPr>
          <p:cNvPr id="25615" name="TextBox 9"/>
          <p:cNvSpPr txBox="1">
            <a:spLocks noChangeArrowheads="1"/>
          </p:cNvSpPr>
          <p:nvPr/>
        </p:nvSpPr>
        <p:spPr bwMode="auto">
          <a:xfrm>
            <a:off x="4572000" y="25146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66"/>
                </a:solidFill>
                <a:latin typeface="Tahoma" panose="020B0604030504040204" pitchFamily="34" charset="0"/>
              </a:rPr>
              <a:t>2012</a:t>
            </a:r>
          </a:p>
        </p:txBody>
      </p:sp>
      <p:pic>
        <p:nvPicPr>
          <p:cNvPr id="2561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33362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Box 12"/>
          <p:cNvSpPr txBox="1">
            <a:spLocks noChangeArrowheads="1"/>
          </p:cNvSpPr>
          <p:nvPr/>
        </p:nvSpPr>
        <p:spPr bwMode="auto">
          <a:xfrm>
            <a:off x="6248400" y="548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  <a:latin typeface="Tahoma" panose="020B0604030504040204" pitchFamily="34" charset="0"/>
              </a:rPr>
              <a:t>2009</a:t>
            </a:r>
          </a:p>
        </p:txBody>
      </p:sp>
      <p:pic>
        <p:nvPicPr>
          <p:cNvPr id="2561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997325"/>
            <a:ext cx="2681288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9" name="TextBox 13"/>
          <p:cNvSpPr txBox="1">
            <a:spLocks noChangeArrowheads="1"/>
          </p:cNvSpPr>
          <p:nvPr/>
        </p:nvSpPr>
        <p:spPr bwMode="auto">
          <a:xfrm>
            <a:off x="1331913" y="4467225"/>
            <a:ext cx="6969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33CC"/>
                </a:solidFill>
                <a:latin typeface="Tahoma" panose="020B0604030504040204" pitchFamily="34" charset="0"/>
              </a:rPr>
              <a:t>2013</a:t>
            </a:r>
          </a:p>
        </p:txBody>
      </p:sp>
      <p:sp>
        <p:nvSpPr>
          <p:cNvPr id="25620" name="Text Box 22"/>
          <p:cNvSpPr txBox="1">
            <a:spLocks noChangeArrowheads="1"/>
          </p:cNvSpPr>
          <p:nvPr/>
        </p:nvSpPr>
        <p:spPr bwMode="auto">
          <a:xfrm>
            <a:off x="596900" y="1447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1970</a:t>
            </a:r>
          </a:p>
        </p:txBody>
      </p:sp>
      <p:sp>
        <p:nvSpPr>
          <p:cNvPr id="25621" name="Text Box 23"/>
          <p:cNvSpPr txBox="1">
            <a:spLocks noChangeArrowheads="1"/>
          </p:cNvSpPr>
          <p:nvPr/>
        </p:nvSpPr>
        <p:spPr bwMode="auto">
          <a:xfrm>
            <a:off x="7848600" y="533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66"/>
                </a:solidFill>
                <a:latin typeface="Times New Roman" panose="02020603050405020304" pitchFamily="18" charset="0"/>
              </a:rPr>
              <a:t>1983</a:t>
            </a:r>
          </a:p>
        </p:txBody>
      </p:sp>
      <p:pic>
        <p:nvPicPr>
          <p:cNvPr id="25622" name="Picture 25" descr="belt-drive-generator-at-2800-watts_39180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17526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3" name="TextBox 6"/>
          <p:cNvSpPr txBox="1">
            <a:spLocks noChangeArrowheads="1"/>
          </p:cNvSpPr>
          <p:nvPr/>
        </p:nvSpPr>
        <p:spPr bwMode="auto">
          <a:xfrm>
            <a:off x="3352800" y="3581400"/>
            <a:ext cx="76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1990</a:t>
            </a:r>
          </a:p>
        </p:txBody>
      </p:sp>
      <p:sp>
        <p:nvSpPr>
          <p:cNvPr id="25624" name="Text Box 23"/>
          <p:cNvSpPr txBox="1">
            <a:spLocks noChangeArrowheads="1"/>
          </p:cNvSpPr>
          <p:nvPr/>
        </p:nvSpPr>
        <p:spPr bwMode="auto">
          <a:xfrm>
            <a:off x="3352800" y="5562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612"/>
          </a:xfrm>
        </p:spPr>
        <p:txBody>
          <a:bodyPr/>
          <a:lstStyle/>
          <a:p>
            <a:r>
              <a:rPr lang="en-US" altLang="en-US" smtClean="0">
                <a:solidFill>
                  <a:srgbClr val="0000FF"/>
                </a:solidFill>
              </a:rPr>
              <a:t>Future</a:t>
            </a:r>
            <a:r>
              <a:rPr lang="en-US" altLang="en-US" smtClean="0"/>
              <a:t> Value of Home Battery</a:t>
            </a:r>
          </a:p>
        </p:txBody>
      </p:sp>
      <p:sp>
        <p:nvSpPr>
          <p:cNvPr id="8909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26AFED-4BB0-435E-8D04-F9A492C9EBB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8909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6772275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4748213"/>
            <a:ext cx="7405687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057400" y="5562600"/>
            <a:ext cx="5867400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5181600"/>
            <a:ext cx="2133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6" name="TextBox 10"/>
          <p:cNvSpPr txBox="1">
            <a:spLocks noChangeArrowheads="1"/>
          </p:cNvSpPr>
          <p:nvPr/>
        </p:nvSpPr>
        <p:spPr bwMode="auto">
          <a:xfrm>
            <a:off x="7951788" y="49514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4¢</a:t>
            </a:r>
          </a:p>
        </p:txBody>
      </p:sp>
      <p:sp>
        <p:nvSpPr>
          <p:cNvPr id="89097" name="TextBox 11"/>
          <p:cNvSpPr txBox="1">
            <a:spLocks noChangeArrowheads="1"/>
          </p:cNvSpPr>
          <p:nvPr/>
        </p:nvSpPr>
        <p:spPr bwMode="auto">
          <a:xfrm>
            <a:off x="7939088" y="53324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1¢</a:t>
            </a:r>
          </a:p>
        </p:txBody>
      </p:sp>
      <p:sp>
        <p:nvSpPr>
          <p:cNvPr id="13" name="Oval 12"/>
          <p:cNvSpPr/>
          <p:nvPr/>
        </p:nvSpPr>
        <p:spPr>
          <a:xfrm>
            <a:off x="5562600" y="1111250"/>
            <a:ext cx="914400" cy="5441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848600" y="5644795"/>
            <a:ext cx="647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-1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EA2D62-B81A-4393-A5C1-10B5D5F0A8D8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Grid Solar Power  =  Emergency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COMPLETELY DIVORCE any thoughts of “</a:t>
            </a:r>
            <a:r>
              <a:rPr lang="en-US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emergency power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 from </a:t>
            </a:r>
            <a:r>
              <a:rPr lang="en-US" altLang="en-US" sz="24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Economical power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buFontTx/>
              <a:buNone/>
              <a:defRPr/>
            </a:pPr>
            <a:endParaRPr lang="en-US" alt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en-US" sz="2400" dirty="0" smtClean="0">
                <a:solidFill>
                  <a:srgbClr val="F9B42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Solar power (grid-tie) 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 for </a:t>
            </a:r>
            <a:r>
              <a:rPr lang="en-US" alt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ECONOMICAL POWER!</a:t>
            </a:r>
          </a:p>
          <a:p>
            <a:pPr>
              <a:buFontTx/>
              <a:buNone/>
              <a:defRPr/>
            </a:pPr>
            <a:endParaRPr lang="en-US" alt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Emergency power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has completely different optimal solutions.  (Short term and Armageddon)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16216499-6553-4AE5-8EAF-0EE49E2DC859}" type="slidenum">
              <a:rPr lang="en-US" altLang="en-US" sz="1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61</a:t>
            </a:fld>
            <a:endParaRPr lang="en-US" altLang="en-US" sz="1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90118" name="Straight Connector 5"/>
          <p:cNvCxnSpPr>
            <a:cxnSpLocks noChangeShapeType="1"/>
          </p:cNvCxnSpPr>
          <p:nvPr/>
        </p:nvCxnSpPr>
        <p:spPr bwMode="auto">
          <a:xfrm flipH="1">
            <a:off x="4191000" y="457200"/>
            <a:ext cx="609600" cy="9144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119" name="Straight Connector 6"/>
          <p:cNvCxnSpPr>
            <a:cxnSpLocks noChangeShapeType="1"/>
          </p:cNvCxnSpPr>
          <p:nvPr/>
        </p:nvCxnSpPr>
        <p:spPr bwMode="auto">
          <a:xfrm>
            <a:off x="4191000" y="457200"/>
            <a:ext cx="609600" cy="9906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01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95825"/>
            <a:ext cx="2133600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30738"/>
            <a:ext cx="1784350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2" name="TextBox 8"/>
          <p:cNvSpPr txBox="1">
            <a:spLocks noChangeArrowheads="1"/>
          </p:cNvSpPr>
          <p:nvPr/>
        </p:nvSpPr>
        <p:spPr bwMode="auto">
          <a:xfrm>
            <a:off x="2622550" y="4695825"/>
            <a:ext cx="114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$400</a:t>
            </a:r>
          </a:p>
        </p:txBody>
      </p:sp>
      <p:sp>
        <p:nvSpPr>
          <p:cNvPr id="90123" name="TextBox 9"/>
          <p:cNvSpPr txBox="1">
            <a:spLocks noChangeArrowheads="1"/>
          </p:cNvSpPr>
          <p:nvPr/>
        </p:nvSpPr>
        <p:spPr bwMode="auto">
          <a:xfrm>
            <a:off x="7391400" y="48514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$10,000</a:t>
            </a:r>
          </a:p>
        </p:txBody>
      </p:sp>
      <p:pic>
        <p:nvPicPr>
          <p:cNvPr id="901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59375"/>
            <a:ext cx="762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DBE05F-91BB-4CBD-A8A5-E17A0F57DAFE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>
              <a:defRPr/>
            </a:pPr>
            <a:r>
              <a:rPr lang="en-US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Grid Solar Power  </a:t>
            </a:r>
            <a:r>
              <a:rPr lang="en-US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en-US" sz="28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Economical Power </a:t>
            </a:r>
            <a:r>
              <a:rPr lang="en-US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99.95%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52525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Grid Tie Solar is not “</a:t>
            </a:r>
            <a:r>
              <a:rPr lang="en-US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emergency power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</a:p>
          <a:p>
            <a:pPr marL="0" indent="0">
              <a:buFontTx/>
              <a:buNone/>
              <a:defRPr/>
            </a:pPr>
            <a:endParaRPr lang="en-US" alt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emergency power do what you do now </a:t>
            </a:r>
            <a:r>
              <a:rPr lang="en-US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(4 </a:t>
            </a:r>
            <a:r>
              <a:rPr lang="en-US" alt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hrs</a:t>
            </a:r>
            <a:r>
              <a:rPr lang="en-US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en-US" alt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yr</a:t>
            </a:r>
            <a:r>
              <a:rPr lang="en-US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!)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pPr lvl="1">
              <a:defRPr/>
            </a:pPr>
            <a:r>
              <a:rPr lang="en-US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Candles, </a:t>
            </a:r>
          </a:p>
          <a:p>
            <a:pPr lvl="1">
              <a:defRPr/>
            </a:pPr>
            <a:r>
              <a:rPr lang="en-US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Generator, </a:t>
            </a:r>
          </a:p>
          <a:p>
            <a:pPr lvl="1">
              <a:defRPr/>
            </a:pPr>
            <a:r>
              <a:rPr lang="en-US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Plug into your Hybrid car or EV</a:t>
            </a:r>
          </a:p>
          <a:p>
            <a:pPr lvl="1">
              <a:defRPr/>
            </a:pPr>
            <a:r>
              <a:rPr lang="en-US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few batteries and $100 inverter, </a:t>
            </a:r>
            <a:r>
              <a:rPr lang="en-US" altLang="en-US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etc</a:t>
            </a:r>
            <a:endParaRPr lang="en-US" alt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Emergency power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has completely different optimal solutions.  (Short term and Armageddon)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fld id="{93C11DC9-FF83-4B15-AB7B-5847D42191C6}" type="slidenum">
              <a:rPr lang="en-US"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defRPr/>
              </a:pPr>
              <a:t>62</a:t>
            </a:fld>
            <a:endParaRPr lang="en-US" sz="140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1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95825"/>
            <a:ext cx="21336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30738"/>
            <a:ext cx="1784350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4" name="TextBox 8"/>
          <p:cNvSpPr txBox="1">
            <a:spLocks noChangeArrowheads="1"/>
          </p:cNvSpPr>
          <p:nvPr/>
        </p:nvSpPr>
        <p:spPr bwMode="auto">
          <a:xfrm>
            <a:off x="2622550" y="4695825"/>
            <a:ext cx="114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$400</a:t>
            </a:r>
          </a:p>
        </p:txBody>
      </p:sp>
      <p:sp>
        <p:nvSpPr>
          <p:cNvPr id="91145" name="TextBox 9"/>
          <p:cNvSpPr txBox="1">
            <a:spLocks noChangeArrowheads="1"/>
          </p:cNvSpPr>
          <p:nvPr/>
        </p:nvSpPr>
        <p:spPr bwMode="auto">
          <a:xfrm>
            <a:off x="7391400" y="48514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$10,000</a:t>
            </a:r>
          </a:p>
        </p:txBody>
      </p:sp>
      <p:pic>
        <p:nvPicPr>
          <p:cNvPr id="911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59375"/>
            <a:ext cx="762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1147" name="Straight Connector 5"/>
          <p:cNvCxnSpPr>
            <a:cxnSpLocks noChangeShapeType="1"/>
          </p:cNvCxnSpPr>
          <p:nvPr/>
        </p:nvCxnSpPr>
        <p:spPr bwMode="auto">
          <a:xfrm flipH="1">
            <a:off x="6172200" y="4800600"/>
            <a:ext cx="609600" cy="9144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48" name="Straight Connector 6"/>
          <p:cNvCxnSpPr>
            <a:cxnSpLocks noChangeShapeType="1"/>
          </p:cNvCxnSpPr>
          <p:nvPr/>
        </p:nvCxnSpPr>
        <p:spPr bwMode="auto">
          <a:xfrm>
            <a:off x="6172200" y="4800600"/>
            <a:ext cx="609600" cy="9906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9" name="Text Box 15"/>
          <p:cNvSpPr txBox="1">
            <a:spLocks noChangeArrowheads="1"/>
          </p:cNvSpPr>
          <p:nvPr/>
        </p:nvSpPr>
        <p:spPr bwMode="auto">
          <a:xfrm>
            <a:off x="6391275" y="2767013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Value = 60 cents</a:t>
            </a:r>
          </a:p>
        </p:txBody>
      </p:sp>
      <p:sp>
        <p:nvSpPr>
          <p:cNvPr id="5" name="Oval 4"/>
          <p:cNvSpPr/>
          <p:nvPr/>
        </p:nvSpPr>
        <p:spPr>
          <a:xfrm>
            <a:off x="6172200" y="274638"/>
            <a:ext cx="2743200" cy="3535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B6AF18-F1F5-4BDA-B27B-7F7FFC7BA0D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>
              <a:defRPr/>
            </a:pPr>
            <a:r>
              <a:rPr lang="en-US" sz="32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Grid Solar Power  </a:t>
            </a:r>
            <a:r>
              <a:rPr lang="en-US" sz="32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en-US" sz="32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Economical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09688"/>
            <a:ext cx="8229600" cy="1828800"/>
          </a:xfrm>
        </p:spPr>
        <p:txBody>
          <a:bodyPr/>
          <a:lstStyle/>
          <a:p>
            <a:pPr>
              <a:defRPr/>
            </a:pP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Grid Tie Solar </a:t>
            </a:r>
            <a:r>
              <a:rPr lang="en-US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 </a:t>
            </a:r>
            <a:r>
              <a:rPr lang="en-US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now</a:t>
            </a:r>
            <a:r>
              <a:rPr lang="en-US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include 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en-US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emergency power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</a:p>
          <a:p>
            <a:pPr>
              <a:defRPr/>
            </a:pPr>
            <a:r>
              <a:rPr lang="en-US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Some Grid Inverters come with direct secure power when the grid is down (and sun is up).</a:t>
            </a:r>
            <a:endParaRPr lang="en-US" alt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fld id="{A2883726-1CB6-4A1E-BE16-8DE8E7FF18D7}" type="slidenum">
              <a:rPr lang="en-US"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defRPr/>
              </a:pPr>
              <a:t>63</a:t>
            </a:fld>
            <a:endParaRPr lang="en-US" sz="140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6" name="Text Box 15"/>
          <p:cNvSpPr txBox="1">
            <a:spLocks noChangeArrowheads="1"/>
          </p:cNvSpPr>
          <p:nvPr/>
        </p:nvSpPr>
        <p:spPr bwMode="auto">
          <a:xfrm>
            <a:off x="7162800" y="3409950"/>
            <a:ext cx="15240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Even when overcast,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a 5 kW array can produce 500W</a:t>
            </a:r>
          </a:p>
        </p:txBody>
      </p:sp>
      <p:pic>
        <p:nvPicPr>
          <p:cNvPr id="9216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165475"/>
            <a:ext cx="6100762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TextBox 5"/>
          <p:cNvSpPr txBox="1">
            <a:spLocks noChangeArrowheads="1"/>
          </p:cNvSpPr>
          <p:nvPr/>
        </p:nvSpPr>
        <p:spPr bwMode="auto">
          <a:xfrm>
            <a:off x="3690938" y="3998913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  <a:latin typeface="Times New Roman" panose="02020603050405020304" pitchFamily="18" charset="0"/>
              </a:rPr>
              <a:t>1500W w/o grid</a:t>
            </a:r>
          </a:p>
        </p:txBody>
      </p:sp>
      <p:sp>
        <p:nvSpPr>
          <p:cNvPr id="7" name="Oval 6"/>
          <p:cNvSpPr/>
          <p:nvPr/>
        </p:nvSpPr>
        <p:spPr>
          <a:xfrm>
            <a:off x="2971800" y="5029200"/>
            <a:ext cx="719138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2A70DC-6E56-487B-8DAE-F680490D212B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 smtClean="0">
                <a:solidFill>
                  <a:srgbClr val="0000FF"/>
                </a:solidFill>
              </a:rPr>
              <a:t> </a:t>
            </a:r>
            <a:r>
              <a:rPr lang="en-US" altLang="en-US" sz="3600" u="sng" smtClean="0">
                <a:solidFill>
                  <a:srgbClr val="0000FF"/>
                </a:solidFill>
              </a:rPr>
              <a:t>Power your house from your EV</a:t>
            </a:r>
            <a:r>
              <a:rPr lang="en-US" altLang="en-US" sz="3600" smtClean="0">
                <a:solidFill>
                  <a:srgbClr val="0000FF"/>
                </a:solidFill>
              </a:rPr>
              <a:t/>
            </a:r>
            <a:br>
              <a:rPr lang="en-US" altLang="en-US" sz="3600" smtClean="0">
                <a:solidFill>
                  <a:srgbClr val="0000FF"/>
                </a:solidFill>
              </a:rPr>
            </a:br>
            <a:r>
              <a:rPr lang="en-US" altLang="en-US" sz="3600" smtClean="0">
                <a:solidFill>
                  <a:srgbClr val="0000FF"/>
                </a:solidFill>
              </a:rPr>
              <a:t>for a week in power outage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990600" y="4800600"/>
            <a:ext cx="29718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cs typeface="Arial" panose="020B0604020202020204" pitchFamily="34" charset="0"/>
              </a:rPr>
              <a:t>Leaf</a:t>
            </a:r>
            <a:r>
              <a:rPr lang="en-US" altLang="en-US" sz="2000">
                <a:solidFill>
                  <a:srgbClr val="260AF6"/>
                </a:solidFill>
                <a:cs typeface="Arial" panose="020B0604020202020204" pitchFamily="34" charset="0"/>
              </a:rPr>
              <a:t>-to Home: 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2000">
                <a:solidFill>
                  <a:srgbClr val="260AF6"/>
                </a:solidFill>
                <a:cs typeface="Arial" panose="020B0604020202020204" pitchFamily="34" charset="0"/>
              </a:rPr>
              <a:t>6 KVA – 24 kWh battery</a:t>
            </a:r>
          </a:p>
        </p:txBody>
      </p:sp>
      <p:pic>
        <p:nvPicPr>
          <p:cNvPr id="93189" name="Picture 5" descr="leaf-to-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74900"/>
            <a:ext cx="29718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6" descr="Prius-to-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39719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114800" y="4953000"/>
            <a:ext cx="3962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Prius</a:t>
            </a:r>
            <a:r>
              <a:rPr lang="en-US" altLang="en-US" sz="2400">
                <a:cs typeface="Arial" panose="020B0604020202020204" pitchFamily="34" charset="0"/>
              </a:rPr>
              <a:t>-to-Home (50 kW gen)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cs typeface="Arial" panose="020B0604020202020204" pitchFamily="34" charset="0"/>
              </a:rPr>
              <a:t>* Currently in Japan only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13E3FE-EE4A-4E74-B32A-C4461C23F08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792163"/>
          </a:xfrm>
        </p:spPr>
        <p:txBody>
          <a:bodyPr/>
          <a:lstStyle/>
          <a:p>
            <a:pPr>
              <a:defRPr/>
            </a:pPr>
            <a:r>
              <a:rPr lang="en-US" sz="32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Power your house from any EV or Hybrid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09688"/>
            <a:ext cx="8229600" cy="1828800"/>
          </a:xfrm>
        </p:spPr>
        <p:txBody>
          <a:bodyPr/>
          <a:lstStyle/>
          <a:p>
            <a:pPr>
              <a:defRPr/>
            </a:pPr>
            <a:r>
              <a:rPr lang="en-US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Your EV, or Plugin-Hybrid 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 now </a:t>
            </a:r>
            <a:r>
              <a:rPr lang="en-US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Emergency Power!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fld id="{80D6070D-8F2F-46FC-A3F8-3E5C51D53D3E}" type="slidenum">
              <a:rPr lang="en-US"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defRPr/>
              </a:pPr>
              <a:t>65</a:t>
            </a:fld>
            <a:endParaRPr lang="en-US" sz="140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14" name="Text Box 15"/>
          <p:cNvSpPr txBox="1">
            <a:spLocks noChangeArrowheads="1"/>
          </p:cNvSpPr>
          <p:nvPr/>
        </p:nvSpPr>
        <p:spPr bwMode="auto">
          <a:xfrm>
            <a:off x="4945063" y="5043488"/>
            <a:ext cx="3505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A larger 1000W inverter clipped to the battery can power all the lights and the refrigerator too!</a:t>
            </a:r>
          </a:p>
        </p:txBody>
      </p:sp>
      <p:sp>
        <p:nvSpPr>
          <p:cNvPr id="94215" name="TextBox 5"/>
          <p:cNvSpPr txBox="1">
            <a:spLocks noChangeArrowheads="1"/>
          </p:cNvSpPr>
          <p:nvPr/>
        </p:nvSpPr>
        <p:spPr bwMode="auto">
          <a:xfrm>
            <a:off x="685800" y="5043488"/>
            <a:ext cx="3162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Times New Roman" panose="02020603050405020304" pitchFamily="18" charset="0"/>
              </a:rPr>
              <a:t>Just a cigarette lighter 120v inverter can power at least 20 LED bulbs in your house.</a:t>
            </a:r>
          </a:p>
        </p:txBody>
      </p:sp>
      <p:pic>
        <p:nvPicPr>
          <p:cNvPr id="9421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14600"/>
            <a:ext cx="147796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27263"/>
            <a:ext cx="3895725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864EFD-6126-47F6-B4E2-345AA62948E2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200" smtClean="0"/>
              <a:t>But all modern equip can run on  330 VDC</a:t>
            </a: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0088" y="1371600"/>
            <a:ext cx="77724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>
                <a:solidFill>
                  <a:schemeClr val="hlink"/>
                </a:solidFill>
              </a:rPr>
              <a:t>Nearly ALL modern switching supplies will run on VDC</a:t>
            </a:r>
          </a:p>
        </p:txBody>
      </p:sp>
      <p:sp>
        <p:nvSpPr>
          <p:cNvPr id="96261" name="Text Box 4"/>
          <p:cNvSpPr txBox="1">
            <a:spLocks noChangeArrowheads="1"/>
          </p:cNvSpPr>
          <p:nvPr/>
        </p:nvSpPr>
        <p:spPr bwMode="auto">
          <a:xfrm>
            <a:off x="914400" y="5257800"/>
            <a:ext cx="4419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Doubles 120 to 230 VAC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Rectify to 330 VDC for delivery</a:t>
            </a:r>
          </a:p>
        </p:txBody>
      </p:sp>
      <p:pic>
        <p:nvPicPr>
          <p:cNvPr id="96262" name="Picture 5" descr="DC-DCpowerSupp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4961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5638800" y="5334000"/>
            <a:ext cx="2971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Eliminate 75% of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Distribution losses</a:t>
            </a:r>
          </a:p>
        </p:txBody>
      </p:sp>
      <p:sp>
        <p:nvSpPr>
          <p:cNvPr id="2" name="Oval 1"/>
          <p:cNvSpPr/>
          <p:nvPr/>
        </p:nvSpPr>
        <p:spPr>
          <a:xfrm>
            <a:off x="5791200" y="2209800"/>
            <a:ext cx="3810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265" name="TextBox 2"/>
          <p:cNvSpPr txBox="1">
            <a:spLocks noChangeArrowheads="1"/>
          </p:cNvSpPr>
          <p:nvPr/>
        </p:nvSpPr>
        <p:spPr bwMode="auto">
          <a:xfrm>
            <a:off x="6057900" y="20701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730 mA</a:t>
            </a:r>
          </a:p>
        </p:txBody>
      </p:sp>
      <p:sp>
        <p:nvSpPr>
          <p:cNvPr id="9" name="Oval 8"/>
          <p:cNvSpPr/>
          <p:nvPr/>
        </p:nvSpPr>
        <p:spPr>
          <a:xfrm>
            <a:off x="7445375" y="3073400"/>
            <a:ext cx="70802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27B890-E8D3-4D27-AEC6-FC12284BD88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Standard Grid-tie Solar </a:t>
            </a:r>
            <a:r>
              <a:rPr lang="en-US" altLang="en-US" sz="3600" smtClean="0">
                <a:solidFill>
                  <a:srgbClr val="0000FF"/>
                </a:solidFill>
              </a:rPr>
              <a:t>(Series)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371600"/>
            <a:ext cx="7543800" cy="533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smtClean="0">
                <a:solidFill>
                  <a:srgbClr val="260AF6"/>
                </a:solidFill>
              </a:rPr>
              <a:t>500/600V Series to minimize wire loss (7A =4 kW w #14 wire)</a:t>
            </a:r>
          </a:p>
        </p:txBody>
      </p:sp>
      <p:pic>
        <p:nvPicPr>
          <p:cNvPr id="9523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5876925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8F7DAD-BF14-45FD-83E2-2DCE2D37774E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DIY backup</a:t>
            </a:r>
            <a:r>
              <a:rPr lang="en-US" altLang="en-US" smtClean="0"/>
              <a:t> Solar Power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260AF6"/>
                </a:solidFill>
              </a:rPr>
              <a:t>Emergency Switch to 300 v to power Universal Powered Systems</a:t>
            </a:r>
          </a:p>
        </p:txBody>
      </p:sp>
      <p:pic>
        <p:nvPicPr>
          <p:cNvPr id="9728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62484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169BF1-6FFF-43B2-9CED-A58C58666B8D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DIY backup</a:t>
            </a:r>
            <a:r>
              <a:rPr lang="en-US" altLang="en-US" smtClean="0"/>
              <a:t> Solar Power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260AF6"/>
                </a:solidFill>
              </a:rPr>
              <a:t>Emergency Switch to 300 v to power Universal Powered Systems</a:t>
            </a:r>
          </a:p>
        </p:txBody>
      </p:sp>
      <p:pic>
        <p:nvPicPr>
          <p:cNvPr id="98309" name="Picture 5" descr="ACdisconn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35147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4953000" y="2397125"/>
            <a:ext cx="32004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Simple A/C Disconnect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60 amps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600v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Only $6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7EA52D-D16E-458D-8FEA-9ADFD32715EE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543800" cy="868362"/>
          </a:xfrm>
        </p:spPr>
        <p:txBody>
          <a:bodyPr/>
          <a:lstStyle/>
          <a:p>
            <a:r>
              <a:rPr lang="en-US" altLang="en-US" sz="3600" b="1" u="sng" smtClean="0"/>
              <a:t>Emergency Power and Energy! 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533400" y="5029200"/>
            <a:ext cx="8001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</a:rPr>
              <a:t>Emergency Response </a:t>
            </a:r>
            <a:r>
              <a:rPr lang="en-US" altLang="en-US" sz="2400">
                <a:solidFill>
                  <a:schemeClr val="accent2"/>
                </a:solidFill>
              </a:rPr>
              <a:t>depends on Power &amp; Energy!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hlink"/>
                </a:solidFill>
              </a:rPr>
              <a:t>It’s a whole new world of Power</a:t>
            </a:r>
          </a:p>
        </p:txBody>
      </p:sp>
      <p:pic>
        <p:nvPicPr>
          <p:cNvPr id="20485" name="Picture 4" descr="Trailer-best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71575"/>
            <a:ext cx="79248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6F46C5-BED9-4A5C-B955-8D0B86557E8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DIY backup</a:t>
            </a:r>
            <a:r>
              <a:rPr lang="en-US" altLang="en-US" smtClean="0"/>
              <a:t> Solar Power</a:t>
            </a:r>
          </a:p>
        </p:txBody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260AF6"/>
                </a:solidFill>
              </a:rPr>
              <a:t>Emergency Switch to 300 v to power Universal Powered Systems</a:t>
            </a:r>
          </a:p>
        </p:txBody>
      </p:sp>
      <p:sp>
        <p:nvSpPr>
          <p:cNvPr id="100357" name="Text Box 4"/>
          <p:cNvSpPr txBox="1">
            <a:spLocks noChangeArrowheads="1"/>
          </p:cNvSpPr>
          <p:nvPr/>
        </p:nvSpPr>
        <p:spPr bwMode="auto">
          <a:xfrm>
            <a:off x="838200" y="2133600"/>
            <a:ext cx="33528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TV, Stereo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PC, internet, laptop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Chargers:  Cell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Ham Radio (Switching PS)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Lights (incandescent-series)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Anything with SW/PS</a:t>
            </a:r>
          </a:p>
        </p:txBody>
      </p:sp>
      <p:sp>
        <p:nvSpPr>
          <p:cNvPr id="100358" name="Text Box 5"/>
          <p:cNvSpPr txBox="1">
            <a:spLocks noChangeArrowheads="1"/>
          </p:cNvSpPr>
          <p:nvPr/>
        </p:nvSpPr>
        <p:spPr bwMode="auto">
          <a:xfrm>
            <a:off x="4572000" y="2209800"/>
            <a:ext cx="36576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Well pump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Furnace Blower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Appliances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Heaters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A/C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Everything you NEED</a:t>
            </a:r>
          </a:p>
        </p:txBody>
      </p:sp>
      <p:sp>
        <p:nvSpPr>
          <p:cNvPr id="100359" name="Line 6"/>
          <p:cNvSpPr>
            <a:spLocks noChangeShapeType="1"/>
          </p:cNvSpPr>
          <p:nvPr/>
        </p:nvSpPr>
        <p:spPr bwMode="auto">
          <a:xfrm flipV="1">
            <a:off x="4572000" y="2438400"/>
            <a:ext cx="2590800" cy="33528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0" name="Line 7"/>
          <p:cNvSpPr>
            <a:spLocks noChangeShapeType="1"/>
          </p:cNvSpPr>
          <p:nvPr/>
        </p:nvSpPr>
        <p:spPr bwMode="auto">
          <a:xfrm>
            <a:off x="4648200" y="2514600"/>
            <a:ext cx="2819400" cy="29718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1" name="Oval 8"/>
          <p:cNvSpPr>
            <a:spLocks noChangeArrowheads="1"/>
          </p:cNvSpPr>
          <p:nvPr/>
        </p:nvSpPr>
        <p:spPr bwMode="auto">
          <a:xfrm>
            <a:off x="4495800" y="4800600"/>
            <a:ext cx="3505200" cy="838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8" grpId="0"/>
      <p:bldP spid="100359" grpId="0" animBg="1"/>
      <p:bldP spid="100360" grpId="0" animBg="1"/>
      <p:bldP spid="10036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C39117-2671-42B4-9E8F-91E8FE3B8CF3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#1 DIY backup</a:t>
            </a:r>
            <a:r>
              <a:rPr lang="en-US" altLang="en-US" dirty="0" smtClean="0"/>
              <a:t> Power Need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u="sng" smtClean="0">
                <a:solidFill>
                  <a:srgbClr val="FF0000"/>
                </a:solidFill>
              </a:rPr>
              <a:t>We NEED a  200-500 VDC input – 60 Hz Inverter!</a:t>
            </a:r>
          </a:p>
        </p:txBody>
      </p:sp>
      <p:pic>
        <p:nvPicPr>
          <p:cNvPr id="101381" name="Picture 10" descr="Priius-plug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 Box 12"/>
          <p:cNvSpPr txBox="1">
            <a:spLocks noChangeArrowheads="1"/>
          </p:cNvSpPr>
          <p:nvPr/>
        </p:nvSpPr>
        <p:spPr bwMode="auto">
          <a:xfrm>
            <a:off x="762000" y="4267200"/>
            <a:ext cx="2514600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  <a:buFontTx/>
              <a:buNone/>
            </a:pPr>
            <a:r>
              <a:rPr lang="en-US" altLang="en-US" sz="2400">
                <a:solidFill>
                  <a:srgbClr val="260AF6"/>
                </a:solidFill>
                <a:latin typeface="Times New Roman" panose="02020603050405020304" pitchFamily="18" charset="0"/>
              </a:rPr>
              <a:t>Prius Plug-out-kit: </a:t>
            </a:r>
          </a:p>
          <a:p>
            <a:pPr>
              <a:spcBef>
                <a:spcPct val="15000"/>
              </a:spcBef>
              <a:buFontTx/>
              <a:buNone/>
            </a:pPr>
            <a:r>
              <a:rPr lang="en-US" altLang="en-US" sz="2400">
                <a:solidFill>
                  <a:srgbClr val="260AF6"/>
                </a:solidFill>
                <a:latin typeface="Times New Roman" panose="02020603050405020304" pitchFamily="18" charset="0"/>
              </a:rPr>
              <a:t>2, 3 &amp; 5 KVA</a:t>
            </a:r>
          </a:p>
        </p:txBody>
      </p:sp>
      <p:sp>
        <p:nvSpPr>
          <p:cNvPr id="101383" name="Text Box 13"/>
          <p:cNvSpPr txBox="1">
            <a:spLocks noChangeArrowheads="1"/>
          </p:cNvSpPr>
          <p:nvPr/>
        </p:nvSpPr>
        <p:spPr bwMode="auto">
          <a:xfrm>
            <a:off x="742950" y="5353050"/>
            <a:ext cx="48958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50 kW generator Hybrid!</a:t>
            </a:r>
          </a:p>
        </p:txBody>
      </p:sp>
      <p:pic>
        <p:nvPicPr>
          <p:cNvPr id="1013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1989138"/>
            <a:ext cx="422592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5" name="TextBox 2"/>
          <p:cNvSpPr txBox="1">
            <a:spLocks noChangeArrowheads="1"/>
          </p:cNvSpPr>
          <p:nvPr/>
        </p:nvSpPr>
        <p:spPr bwMode="auto">
          <a:xfrm>
            <a:off x="3867150" y="4419600"/>
            <a:ext cx="4225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200-300VDC Series solar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94758E-8678-47DB-B4C2-50D342E1D11B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Grid-down</a:t>
            </a:r>
            <a:r>
              <a:rPr lang="en-US" altLang="en-US" smtClean="0"/>
              <a:t> Solar Power</a:t>
            </a:r>
          </a:p>
        </p:txBody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</a:rPr>
              <a:t>We NEED a  200-500 VDC input – 60 Hz Inverter!</a:t>
            </a:r>
          </a:p>
        </p:txBody>
      </p:sp>
      <p:sp>
        <p:nvSpPr>
          <p:cNvPr id="102405" name="Text Box 6"/>
          <p:cNvSpPr txBox="1">
            <a:spLocks noChangeArrowheads="1"/>
          </p:cNvSpPr>
          <p:nvPr/>
        </p:nvSpPr>
        <p:spPr bwMode="auto">
          <a:xfrm>
            <a:off x="990600" y="4800600"/>
            <a:ext cx="29718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  <a:buFontTx/>
              <a:buNone/>
            </a:pPr>
            <a:r>
              <a:rPr lang="en-US" altLang="en-US" sz="2000">
                <a:solidFill>
                  <a:srgbClr val="260AF6"/>
                </a:solidFill>
                <a:latin typeface="Times New Roman" panose="02020603050405020304" pitchFamily="18" charset="0"/>
              </a:rPr>
              <a:t>Leaf-to Home: </a:t>
            </a:r>
          </a:p>
          <a:p>
            <a:pPr>
              <a:spcBef>
                <a:spcPct val="15000"/>
              </a:spcBef>
              <a:buFontTx/>
              <a:buNone/>
            </a:pPr>
            <a:r>
              <a:rPr lang="en-US" altLang="en-US" sz="2000">
                <a:solidFill>
                  <a:srgbClr val="260AF6"/>
                </a:solidFill>
                <a:latin typeface="Times New Roman" panose="02020603050405020304" pitchFamily="18" charset="0"/>
              </a:rPr>
              <a:t>6 KVA – 24 kWh battery</a:t>
            </a:r>
          </a:p>
        </p:txBody>
      </p:sp>
      <p:pic>
        <p:nvPicPr>
          <p:cNvPr id="102406" name="Picture 7" descr="leaf-to-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74900"/>
            <a:ext cx="29718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8" descr="Prius-to-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39719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 Box 9"/>
          <p:cNvSpPr txBox="1">
            <a:spLocks noChangeArrowheads="1"/>
          </p:cNvSpPr>
          <p:nvPr/>
        </p:nvSpPr>
        <p:spPr bwMode="auto">
          <a:xfrm>
            <a:off x="4114800" y="4953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Prius-to-Home (50 kW gen)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000" y="57150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But only in Japan!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B754AB-F240-44AC-B406-E2F28CE2390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Solar Backup</a:t>
            </a:r>
            <a:r>
              <a:rPr lang="en-US" altLang="en-US" smtClean="0"/>
              <a:t> Power Ideas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smtClean="0">
                <a:solidFill>
                  <a:srgbClr val="0000FF"/>
                </a:solidFill>
              </a:rPr>
              <a:t>Even cloudy days = 10% of array power</a:t>
            </a:r>
          </a:p>
          <a:p>
            <a:r>
              <a:rPr lang="en-US" altLang="en-US" sz="2800" smtClean="0"/>
              <a:t>Minimum overnight power: Refrigerator &amp; Lights</a:t>
            </a:r>
          </a:p>
          <a:p>
            <a:r>
              <a:rPr lang="en-US" altLang="en-US" sz="2800" smtClean="0"/>
              <a:t>16 Hrs x 250W =  4 kWh</a:t>
            </a:r>
          </a:p>
          <a:p>
            <a:r>
              <a:rPr lang="en-US" altLang="en-US" sz="2800" smtClean="0"/>
              <a:t>Four Deep-cycle Car Batteries</a:t>
            </a:r>
          </a:p>
        </p:txBody>
      </p:sp>
      <p:pic>
        <p:nvPicPr>
          <p:cNvPr id="1034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47244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Text Box 5"/>
          <p:cNvSpPr txBox="1">
            <a:spLocks noChangeArrowheads="1"/>
          </p:cNvSpPr>
          <p:nvPr/>
        </p:nvSpPr>
        <p:spPr bwMode="auto">
          <a:xfrm>
            <a:off x="762000" y="4114800"/>
            <a:ext cx="914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$150</a:t>
            </a:r>
          </a:p>
        </p:txBody>
      </p:sp>
      <p:sp>
        <p:nvSpPr>
          <p:cNvPr id="103431" name="Text Box 6"/>
          <p:cNvSpPr txBox="1">
            <a:spLocks noChangeArrowheads="1"/>
          </p:cNvSpPr>
          <p:nvPr/>
        </p:nvSpPr>
        <p:spPr bwMode="auto">
          <a:xfrm>
            <a:off x="3429000" y="5786438"/>
            <a:ext cx="914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$400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5029200" y="48768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And LED bulbs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smtClean="0">
                <a:solidFill>
                  <a:srgbClr val="0000FF"/>
                </a:solidFill>
              </a:rPr>
              <a:t>But BEWARE of Solar RFI!</a:t>
            </a:r>
          </a:p>
        </p:txBody>
      </p:sp>
      <p:sp>
        <p:nvSpPr>
          <p:cNvPr id="10445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43AAE3-52C2-4CC1-81E3-A2ADD1B852E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04454" name="TextBox 5"/>
          <p:cNvSpPr txBox="1">
            <a:spLocks noChangeArrowheads="1"/>
          </p:cNvSpPr>
          <p:nvPr/>
        </p:nvSpPr>
        <p:spPr bwMode="auto">
          <a:xfrm>
            <a:off x="4191000" y="1498600"/>
            <a:ext cx="3890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Especially OPTIMIZERS!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By Solar Edge! </a:t>
            </a:r>
            <a:r>
              <a:rPr lang="en-US" altLang="en-US" sz="2400">
                <a:solidFill>
                  <a:srgbClr val="0505FF"/>
                </a:solidFill>
                <a:latin typeface="Times New Roman" panose="02020603050405020304" pitchFamily="18" charset="0"/>
              </a:rPr>
              <a:t>ARGH!</a:t>
            </a:r>
          </a:p>
        </p:txBody>
      </p:sp>
      <p:pic>
        <p:nvPicPr>
          <p:cNvPr id="7" name="Picture 6" descr="C:\Users\bruninga\Downloads\RFI-house-view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1616392"/>
            <a:ext cx="5133975" cy="362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runinga\Downloads\RFI-choke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4492624"/>
            <a:ext cx="4267200" cy="17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867400" y="5359399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K1KP’s QST 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210425" cy="3729837"/>
          </a:xfrm>
          <a:prstGeom prst="rect">
            <a:avLst/>
          </a:prstGeom>
        </p:spPr>
      </p:pic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u="sng" dirty="0" smtClean="0">
                <a:solidFill>
                  <a:srgbClr val="0000FF"/>
                </a:solidFill>
              </a:rPr>
              <a:t>BEWARE of Solar RFI!</a:t>
            </a:r>
          </a:p>
        </p:txBody>
      </p:sp>
      <p:sp>
        <p:nvSpPr>
          <p:cNvPr id="10445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43AAE3-52C2-4CC1-81E3-A2ADD1B852E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9918" y="2057400"/>
            <a:ext cx="282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Every 14 kHz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65" y="5090094"/>
            <a:ext cx="7362825" cy="131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9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3367D-30BB-4A28-8853-B9500EF30D63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62274"/>
            <a:ext cx="8819357" cy="5659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6172200"/>
            <a:ext cx="6172200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05FF"/>
                </a:solidFill>
              </a:rPr>
              <a:t>Dead WRONG!   It’s a Noise-Squelch Dummy</a:t>
            </a:r>
            <a:endParaRPr lang="en-US" dirty="0">
              <a:solidFill>
                <a:srgbClr val="05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8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dirty="0" smtClean="0">
                <a:solidFill>
                  <a:srgbClr val="0000FF"/>
                </a:solidFill>
              </a:rPr>
              <a:t>“Optimizers” -Very Difficult to Control!</a:t>
            </a:r>
          </a:p>
        </p:txBody>
      </p:sp>
      <p:sp>
        <p:nvSpPr>
          <p:cNvPr id="10445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43AAE3-52C2-4CC1-81E3-A2ADD1B852E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044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2463800"/>
            <a:ext cx="4333875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8600"/>
            <a:ext cx="2873375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Box 5"/>
          <p:cNvSpPr txBox="1">
            <a:spLocks noChangeArrowheads="1"/>
          </p:cNvSpPr>
          <p:nvPr/>
        </p:nvSpPr>
        <p:spPr bwMode="auto">
          <a:xfrm>
            <a:off x="4191000" y="1498600"/>
            <a:ext cx="3890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Especially OPTIMIZERS!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By Solar Edge! </a:t>
            </a:r>
            <a:r>
              <a:rPr lang="en-US" altLang="en-US" sz="2400">
                <a:solidFill>
                  <a:srgbClr val="0505FF"/>
                </a:solidFill>
                <a:latin typeface="Times New Roman" panose="02020603050405020304" pitchFamily="18" charset="0"/>
              </a:rPr>
              <a:t>ARGH!</a:t>
            </a:r>
          </a:p>
        </p:txBody>
      </p:sp>
    </p:spTree>
    <p:extLst>
      <p:ext uri="{BB962C8B-B14F-4D97-AF65-F5344CB8AC3E}">
        <p14:creationId xmlns:p14="http://schemas.microsoft.com/office/powerpoint/2010/main" val="25958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to your neighbor!... NOW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3367D-30BB-4A28-8853-B9500EF30D63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91134"/>
            <a:ext cx="5457825" cy="2823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50292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you wait till you hear it, Its too late!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199" y="5715000"/>
            <a:ext cx="561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You’ve lost HF hobby (Daytime) forever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0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6B8EE3-728B-43B8-B519-568E5375E65B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05475" name="TextBox 1"/>
          <p:cNvSpPr txBox="1">
            <a:spLocks noChangeArrowheads="1"/>
          </p:cNvSpPr>
          <p:nvPr/>
        </p:nvSpPr>
        <p:spPr bwMode="auto">
          <a:xfrm>
            <a:off x="533400" y="609600"/>
            <a:ext cx="7710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993300"/>
                </a:solidFill>
                <a:cs typeface="Arial" panose="020B0604020202020204" pitchFamily="34" charset="0"/>
              </a:rPr>
              <a:t>7,000,000,000 people sharing the Air and 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93300"/>
                </a:solidFill>
                <a:cs typeface="Arial" panose="020B0604020202020204" pitchFamily="34" charset="0"/>
              </a:rPr>
              <a:t>  </a:t>
            </a:r>
            <a:r>
              <a:rPr lang="en-US" altLang="en-US" sz="2000" u="sng">
                <a:solidFill>
                  <a:srgbClr val="0000FF"/>
                </a:solidFill>
                <a:cs typeface="Arial" panose="020B0604020202020204" pitchFamily="34" charset="0"/>
              </a:rPr>
              <a:t>The Clock is ticking</a:t>
            </a:r>
          </a:p>
        </p:txBody>
      </p:sp>
      <p:sp>
        <p:nvSpPr>
          <p:cNvPr id="105476" name="TextBox 2"/>
          <p:cNvSpPr txBox="1">
            <a:spLocks noChangeArrowheads="1"/>
          </p:cNvSpPr>
          <p:nvPr/>
        </p:nvSpPr>
        <p:spPr bwMode="auto">
          <a:xfrm>
            <a:off x="557213" y="5902325"/>
            <a:ext cx="7829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Bob Bruninga,  WB4APR               </a:t>
            </a:r>
            <a:r>
              <a:rPr lang="en-US" altLang="en-US" sz="1300">
                <a:cs typeface="Arial" panose="020B0604020202020204" pitchFamily="34" charset="0"/>
              </a:rPr>
              <a:t>http://aprs.org/AFM-environment.html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05477" name="TextBox 3"/>
          <p:cNvSpPr txBox="1">
            <a:spLocks noChangeArrowheads="1"/>
          </p:cNvSpPr>
          <p:nvPr/>
        </p:nvSpPr>
        <p:spPr bwMode="auto">
          <a:xfrm>
            <a:off x="557213" y="1585913"/>
            <a:ext cx="3252787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All the Air on Earth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All the Water on Earth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All the fresh water on Earth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B0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B050"/>
                </a:solidFill>
                <a:cs typeface="Arial" panose="020B0604020202020204" pitchFamily="34" charset="0"/>
              </a:rPr>
              <a:t>And every cubic foot of air has passed through a combustion engine at least once in the last 200 years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0000"/>
              </a:solidFill>
              <a:cs typeface="Arial" panose="020B0604020202020204" pitchFamily="34" charset="0"/>
            </a:endParaRPr>
          </a:p>
        </p:txBody>
      </p:sp>
      <p:pic>
        <p:nvPicPr>
          <p:cNvPr id="1054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205288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DCB475-4304-44A0-A6E8-857489F56A0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38200"/>
            <a:ext cx="75914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642938" y="914400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WB4APR 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(APRS)</a:t>
            </a:r>
          </a:p>
        </p:txBody>
      </p:sp>
      <p:pic>
        <p:nvPicPr>
          <p:cNvPr id="2150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1732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561975" y="5813425"/>
            <a:ext cx="5534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latin typeface="Times New Roman" panose="02020603050405020304" pitchFamily="18" charset="0"/>
              </a:rPr>
              <a:t>Field Day* </a:t>
            </a:r>
            <a:r>
              <a:rPr lang="en-US" altLang="en-US" sz="3600" dirty="0">
                <a:latin typeface="Times New Roman" panose="02020603050405020304" pitchFamily="18" charset="0"/>
              </a:rPr>
              <a:t>* *     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Satellites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3733800"/>
            <a:ext cx="2173288" cy="287655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505200"/>
            <a:ext cx="2362200" cy="2286000"/>
          </a:xfrm>
        </p:spPr>
        <p:txBody>
          <a:bodyPr/>
          <a:lstStyle/>
          <a:p>
            <a:r>
              <a:rPr lang="en-US" altLang="en-US" sz="3600" b="1" smtClean="0">
                <a:solidFill>
                  <a:srgbClr val="993300"/>
                </a:solidFill>
              </a:rPr>
              <a:t>1 House, 1 Year</a:t>
            </a:r>
            <a:br>
              <a:rPr lang="en-US" altLang="en-US" sz="3600" b="1" smtClean="0">
                <a:solidFill>
                  <a:srgbClr val="993300"/>
                </a:solidFill>
              </a:rPr>
            </a:br>
            <a:r>
              <a:rPr lang="en-US" altLang="en-US" sz="3600" b="1" smtClean="0">
                <a:solidFill>
                  <a:srgbClr val="993300"/>
                </a:solidFill>
              </a:rPr>
              <a:t>4 Tons  of Coal</a:t>
            </a:r>
          </a:p>
        </p:txBody>
      </p:sp>
      <p:pic>
        <p:nvPicPr>
          <p:cNvPr id="106499" name="Picture 5" descr="coal_cars4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2004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7" descr="coal-4-ton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774700"/>
            <a:ext cx="3106737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9" descr="mtntop-minin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24250"/>
            <a:ext cx="43434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Text Box 7"/>
          <p:cNvSpPr txBox="1">
            <a:spLocks noChangeArrowheads="1"/>
          </p:cNvSpPr>
          <p:nvPr/>
        </p:nvSpPr>
        <p:spPr bwMode="auto">
          <a:xfrm>
            <a:off x="838200" y="60198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Yes, we have 100 years of coal, </a:t>
            </a: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but there won’t be anything left of WV!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					</a:t>
            </a: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Nor clean air to breathe!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700" y="685800"/>
            <a:ext cx="1219200" cy="8302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Big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Picture!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392488"/>
            <a:ext cx="47244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157413"/>
            <a:ext cx="3933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/>
          <p:nvPr/>
        </p:nvGraphicFramePr>
        <p:xfrm>
          <a:off x="5257800" y="274638"/>
          <a:ext cx="3429000" cy="1325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752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A42E1A-DFDA-4048-A9CF-09E6A484C9A3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0752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43815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TextBox 7"/>
          <p:cNvSpPr txBox="1">
            <a:spLocks noChangeArrowheads="1"/>
          </p:cNvSpPr>
          <p:nvPr/>
        </p:nvSpPr>
        <p:spPr bwMode="auto">
          <a:xfrm>
            <a:off x="5334000" y="457200"/>
            <a:ext cx="320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505FF"/>
                </a:solidFill>
                <a:latin typeface="Times New Roman" panose="02020603050405020304" pitchFamily="18" charset="0"/>
              </a:rPr>
              <a:t>Mining for Energy</a:t>
            </a:r>
          </a:p>
        </p:txBody>
      </p:sp>
      <p:sp>
        <p:nvSpPr>
          <p:cNvPr id="107528" name="TextBox 8"/>
          <p:cNvSpPr txBox="1">
            <a:spLocks noChangeArrowheads="1"/>
          </p:cNvSpPr>
          <p:nvPr/>
        </p:nvSpPr>
        <p:spPr bwMode="auto">
          <a:xfrm>
            <a:off x="838200" y="2590800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Lithium </a:t>
            </a:r>
          </a:p>
        </p:txBody>
      </p:sp>
      <p:sp>
        <p:nvSpPr>
          <p:cNvPr id="107529" name="TextBox 10"/>
          <p:cNvSpPr txBox="1">
            <a:spLocks noChangeArrowheads="1"/>
          </p:cNvSpPr>
          <p:nvPr/>
        </p:nvSpPr>
        <p:spPr bwMode="auto">
          <a:xfrm>
            <a:off x="6553200" y="45720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Coal</a:t>
            </a:r>
          </a:p>
        </p:txBody>
      </p:sp>
      <p:sp>
        <p:nvSpPr>
          <p:cNvPr id="107530" name="TextBox 11"/>
          <p:cNvSpPr txBox="1">
            <a:spLocks noChangeArrowheads="1"/>
          </p:cNvSpPr>
          <p:nvPr/>
        </p:nvSpPr>
        <p:spPr bwMode="auto">
          <a:xfrm>
            <a:off x="838200" y="4572000"/>
            <a:ext cx="990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FF00"/>
                </a:solidFill>
                <a:latin typeface="Times New Roman" panose="02020603050405020304" pitchFamily="18" charset="0"/>
              </a:rPr>
              <a:t>Oil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385F54-22DB-49A0-B93D-8466F369FF0D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 Energy Flow</a:t>
            </a:r>
          </a:p>
        </p:txBody>
      </p:sp>
      <p:pic>
        <p:nvPicPr>
          <p:cNvPr id="108548" name="Picture 4" descr="Energy_2017_United-States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67437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Oval 6"/>
          <p:cNvSpPr>
            <a:spLocks noChangeArrowheads="1"/>
          </p:cNvSpPr>
          <p:nvPr/>
        </p:nvSpPr>
        <p:spPr bwMode="auto">
          <a:xfrm>
            <a:off x="7772400" y="838200"/>
            <a:ext cx="1143000" cy="23622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50" name="Oval 7"/>
          <p:cNvSpPr>
            <a:spLocks noChangeArrowheads="1"/>
          </p:cNvSpPr>
          <p:nvPr/>
        </p:nvSpPr>
        <p:spPr bwMode="auto">
          <a:xfrm>
            <a:off x="0" y="228600"/>
            <a:ext cx="1143000" cy="2819400"/>
          </a:xfrm>
          <a:prstGeom prst="ellipse">
            <a:avLst/>
          </a:prstGeom>
          <a:noFill/>
          <a:ln w="34925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51" name="Oval 8"/>
          <p:cNvSpPr>
            <a:spLocks noChangeArrowheads="1"/>
          </p:cNvSpPr>
          <p:nvPr/>
        </p:nvSpPr>
        <p:spPr bwMode="auto">
          <a:xfrm>
            <a:off x="0" y="2819400"/>
            <a:ext cx="1143000" cy="37338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52" name="Oval 9"/>
          <p:cNvSpPr>
            <a:spLocks noChangeArrowheads="1"/>
          </p:cNvSpPr>
          <p:nvPr/>
        </p:nvSpPr>
        <p:spPr bwMode="auto">
          <a:xfrm>
            <a:off x="6934200" y="5029200"/>
            <a:ext cx="381000" cy="5334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5562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All that oil and heat &amp; emissions just to do this much travel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animBg="1"/>
      <p:bldP spid="108550" grpId="0" animBg="1"/>
      <p:bldP spid="108551" grpId="0" animBg="1"/>
      <p:bldP spid="108552" grpId="0" animBg="1"/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AFBAD8-96A1-49C9-BCD2-9FDCA7040148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Oil - Biggest Polluter is Easiest to Eliminate!</a:t>
            </a:r>
          </a:p>
        </p:txBody>
      </p:sp>
      <p:pic>
        <p:nvPicPr>
          <p:cNvPr id="109572" name="Picture 4" descr="Energy_2017_United-StatesX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2579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Line 5"/>
          <p:cNvSpPr>
            <a:spLocks noChangeShapeType="1"/>
          </p:cNvSpPr>
          <p:nvPr/>
        </p:nvSpPr>
        <p:spPr bwMode="auto">
          <a:xfrm flipH="1">
            <a:off x="2438400" y="5105400"/>
            <a:ext cx="6858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4" name="Line 6"/>
          <p:cNvSpPr>
            <a:spLocks noChangeShapeType="1"/>
          </p:cNvSpPr>
          <p:nvPr/>
        </p:nvSpPr>
        <p:spPr bwMode="auto">
          <a:xfrm>
            <a:off x="2514600" y="5105400"/>
            <a:ext cx="7620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 flipH="1">
            <a:off x="5257800" y="4876800"/>
            <a:ext cx="7620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>
            <a:off x="5410200" y="4953000"/>
            <a:ext cx="3810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 flipH="1">
            <a:off x="6477000" y="2971800"/>
            <a:ext cx="990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 flipH="1" flipV="1">
            <a:off x="6400800" y="2971800"/>
            <a:ext cx="9906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9" name="Oval 11"/>
          <p:cNvSpPr>
            <a:spLocks noChangeArrowheads="1"/>
          </p:cNvSpPr>
          <p:nvPr/>
        </p:nvSpPr>
        <p:spPr bwMode="auto">
          <a:xfrm>
            <a:off x="1219200" y="2362200"/>
            <a:ext cx="1371600" cy="22860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9580" name="Oval 12"/>
          <p:cNvSpPr>
            <a:spLocks noChangeArrowheads="1"/>
          </p:cNvSpPr>
          <p:nvPr/>
        </p:nvSpPr>
        <p:spPr bwMode="auto">
          <a:xfrm>
            <a:off x="4343400" y="5562600"/>
            <a:ext cx="1371600" cy="7620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850C6F-ACBF-4AD8-9C78-4A025FC713C8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10595" name="Picture 4" descr="lifes-energy-milestones-p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1"/>
          <a:stretch>
            <a:fillRect/>
          </a:stretch>
        </p:blipFill>
        <p:spPr bwMode="auto">
          <a:xfrm>
            <a:off x="6934200" y="2286000"/>
            <a:ext cx="15525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Rectangle 6"/>
          <p:cNvSpPr>
            <a:spLocks noChangeArrowheads="1"/>
          </p:cNvSpPr>
          <p:nvPr/>
        </p:nvSpPr>
        <p:spPr bwMode="auto">
          <a:xfrm>
            <a:off x="990600" y="2286000"/>
            <a:ext cx="5486400" cy="2590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0597" name="TextBox 1"/>
          <p:cNvSpPr txBox="1">
            <a:spLocks noChangeArrowheads="1"/>
          </p:cNvSpPr>
          <p:nvPr/>
        </p:nvSpPr>
        <p:spPr bwMode="auto">
          <a:xfrm>
            <a:off x="381000" y="566738"/>
            <a:ext cx="85344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u="sng">
                <a:solidFill>
                  <a:srgbClr val="0000FF"/>
                </a:solidFill>
                <a:latin typeface="Times New Roman" panose="02020603050405020304" pitchFamily="18" charset="0"/>
              </a:rPr>
              <a:t>Good news! We all face major Decision points in our lives.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 u="sng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u="sng">
                <a:solidFill>
                  <a:srgbClr val="0000FF"/>
                </a:solidFill>
                <a:latin typeface="Times New Roman" panose="02020603050405020304" pitchFamily="18" charset="0"/>
              </a:rPr>
              <a:t>Every 2 years (avg) we face a major </a:t>
            </a:r>
            <a:r>
              <a:rPr lang="en-US" altLang="en-US" sz="2600" b="1" u="sng">
                <a:solidFill>
                  <a:srgbClr val="FF3300"/>
                </a:solidFill>
                <a:latin typeface="Times New Roman" panose="02020603050405020304" pitchFamily="18" charset="0"/>
              </a:rPr>
              <a:t>Energy Decision….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1279525" y="2411413"/>
            <a:ext cx="4900613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Every 20 years, a new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roof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Every 15 years, a new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HVAC </a:t>
            </a:r>
            <a:r>
              <a:rPr lang="en-US" altLang="en-US" sz="2000">
                <a:latin typeface="Times New Roman" panose="02020603050405020304" pitchFamily="18" charset="0"/>
              </a:rPr>
              <a:t>system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Every 12 years, a new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job, a move, retirement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Every   9 years, a new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water heater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Every   6 years, a new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car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Every   5 years, a new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lawnmower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Every   1 year, 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Energy choice</a:t>
            </a:r>
            <a:r>
              <a:rPr lang="en-US" altLang="en-US" sz="2000">
                <a:latin typeface="Times New Roman" panose="02020603050405020304" pitchFamily="18" charset="0"/>
              </a:rPr>
              <a:t> from Utility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990600" y="5105400"/>
            <a:ext cx="54260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imes New Roman" panose="02020603050405020304" pitchFamily="18" charset="0"/>
              </a:rPr>
              <a:t>Having a prepared mind is essential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 clean energy investment is better in the long run and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cheaper too!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FE474A-D16A-403C-B8B1-2B4A2B1F4192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11619" name="Picture 4" descr="lifes-energy-milestones-p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1"/>
          <a:stretch>
            <a:fillRect/>
          </a:stretch>
        </p:blipFill>
        <p:spPr bwMode="auto">
          <a:xfrm>
            <a:off x="6553200" y="1295400"/>
            <a:ext cx="17192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Box 1"/>
          <p:cNvSpPr txBox="1">
            <a:spLocks noChangeArrowheads="1"/>
          </p:cNvSpPr>
          <p:nvPr/>
        </p:nvSpPr>
        <p:spPr bwMode="auto">
          <a:xfrm>
            <a:off x="609600" y="381000"/>
            <a:ext cx="8001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0000FF"/>
                </a:solidFill>
                <a:latin typeface="Times New Roman" panose="02020603050405020304" pitchFamily="18" charset="0"/>
              </a:rPr>
              <a:t>Every 2 years you face a major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Energy Decision….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A prepared mind is essential </a:t>
            </a:r>
          </a:p>
        </p:txBody>
      </p:sp>
      <p:sp>
        <p:nvSpPr>
          <p:cNvPr id="111621" name="Text Box 7"/>
          <p:cNvSpPr txBox="1">
            <a:spLocks noChangeArrowheads="1"/>
          </p:cNvSpPr>
          <p:nvPr/>
        </p:nvSpPr>
        <p:spPr bwMode="auto">
          <a:xfrm>
            <a:off x="1050925" y="5451475"/>
            <a:ext cx="5426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 clean energy investment is better in the long run and cheaper too!</a:t>
            </a:r>
          </a:p>
        </p:txBody>
      </p:sp>
      <p:pic>
        <p:nvPicPr>
          <p:cNvPr id="111622" name="Picture 7" descr="Energy-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54864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B0BF69-6F22-47E6-9BB0-815F8C40EE57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126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4625"/>
            <a:ext cx="40624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2794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600" kern="0" smtClean="0">
                <a:solidFill>
                  <a:srgbClr val="FF3300"/>
                </a:solidFill>
              </a:rPr>
              <a:t>Electric/Solar Transportation Forever!</a:t>
            </a:r>
            <a:endParaRPr lang="en-US" sz="3600" kern="0" dirty="0" smtClean="0">
              <a:solidFill>
                <a:srgbClr val="FF3300"/>
              </a:solidFill>
            </a:endParaRPr>
          </a:p>
        </p:txBody>
      </p:sp>
      <p:pic>
        <p:nvPicPr>
          <p:cNvPr id="11264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3276600"/>
            <a:ext cx="1463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Box 5"/>
          <p:cNvSpPr txBox="1">
            <a:spLocks noChangeArrowheads="1"/>
          </p:cNvSpPr>
          <p:nvPr/>
        </p:nvSpPr>
        <p:spPr bwMode="auto">
          <a:xfrm>
            <a:off x="630238" y="1020763"/>
            <a:ext cx="31035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latin typeface="Times New Roman" panose="02020603050405020304" pitchFamily="18" charset="0"/>
              </a:rPr>
              <a:t>12</a:t>
            </a:r>
            <a:r>
              <a:rPr lang="en-US" altLang="en-US" sz="2400">
                <a:latin typeface="Times New Roman" panose="02020603050405020304" pitchFamily="18" charset="0"/>
              </a:rPr>
              <a:t> Panels can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fully</a:t>
            </a:r>
            <a:r>
              <a:rPr lang="en-US" altLang="en-US" sz="2400">
                <a:latin typeface="Times New Roman" panose="02020603050405020304" pitchFamily="18" charset="0"/>
              </a:rPr>
              <a:t> charge Average American 40 miles daily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Forever!</a:t>
            </a:r>
          </a:p>
        </p:txBody>
      </p:sp>
      <p:sp>
        <p:nvSpPr>
          <p:cNvPr id="112647" name="TextBox 7"/>
          <p:cNvSpPr txBox="1">
            <a:spLocks noChangeArrowheads="1"/>
          </p:cNvSpPr>
          <p:nvPr/>
        </p:nvSpPr>
        <p:spPr bwMode="auto">
          <a:xfrm>
            <a:off x="2590800" y="5105400"/>
            <a:ext cx="3133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40 mi/day average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commuter Forever!</a:t>
            </a:r>
          </a:p>
        </p:txBody>
      </p:sp>
      <p:pic>
        <p:nvPicPr>
          <p:cNvPr id="11264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524375"/>
            <a:ext cx="27527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2650" name="TextBox 1"/>
          <p:cNvSpPr txBox="1">
            <a:spLocks noChangeArrowheads="1"/>
          </p:cNvSpPr>
          <p:nvPr/>
        </p:nvSpPr>
        <p:spPr bwMode="auto">
          <a:xfrm>
            <a:off x="2590800" y="3429000"/>
            <a:ext cx="106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3 kW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$2000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A24A2A-71BD-49E2-AF6F-5ADD2826179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13667" name="Text Box 5"/>
          <p:cNvSpPr txBox="1">
            <a:spLocks noChangeArrowheads="1"/>
          </p:cNvSpPr>
          <p:nvPr/>
        </p:nvSpPr>
        <p:spPr bwMode="auto">
          <a:xfrm>
            <a:off x="2286000" y="660400"/>
            <a:ext cx="4800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48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st</a:t>
            </a:r>
            <a:r>
              <a:rPr lang="en-US" alt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Sign up for Wind!</a:t>
            </a:r>
          </a:p>
        </p:txBody>
      </p:sp>
      <p:sp>
        <p:nvSpPr>
          <p:cNvPr id="113668" name="TextBox 1"/>
          <p:cNvSpPr txBox="1">
            <a:spLocks noChangeArrowheads="1"/>
          </p:cNvSpPr>
          <p:nvPr/>
        </p:nvSpPr>
        <p:spPr bwMode="auto">
          <a:xfrm>
            <a:off x="1631950" y="5638800"/>
            <a:ext cx="568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Sign up via your Utility that offers “choice”</a:t>
            </a:r>
          </a:p>
        </p:txBody>
      </p:sp>
      <p:pic>
        <p:nvPicPr>
          <p:cNvPr id="1136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9725"/>
            <a:ext cx="5334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1973263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E32BC0-12F7-4304-B9B2-471CCCE46D1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1650"/>
            <a:ext cx="34417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TextBox 1"/>
          <p:cNvSpPr txBox="1">
            <a:spLocks noChangeArrowheads="1"/>
          </p:cNvSpPr>
          <p:nvPr/>
        </p:nvSpPr>
        <p:spPr bwMode="auto">
          <a:xfrm>
            <a:off x="1066800" y="533400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70C0"/>
                </a:solidFill>
                <a:cs typeface="Arial" panose="020B0604020202020204" pitchFamily="34" charset="0"/>
              </a:rPr>
              <a:t>2</a:t>
            </a:r>
            <a:r>
              <a:rPr lang="en-US" altLang="en-US" sz="4400" baseline="30000">
                <a:solidFill>
                  <a:srgbClr val="0070C0"/>
                </a:solidFill>
                <a:cs typeface="Arial" panose="020B0604020202020204" pitchFamily="34" charset="0"/>
              </a:rPr>
              <a:t>nd</a:t>
            </a:r>
            <a:r>
              <a:rPr lang="en-US" altLang="en-US" sz="3600">
                <a:solidFill>
                  <a:srgbClr val="0070C0"/>
                </a:solidFill>
                <a:cs typeface="Arial" panose="020B0604020202020204" pitchFamily="34" charset="0"/>
              </a:rPr>
              <a:t> LED Lighting:  </a:t>
            </a:r>
            <a:r>
              <a:rPr lang="en-US" altLang="en-US">
                <a:solidFill>
                  <a:srgbClr val="0070C0"/>
                </a:solidFill>
                <a:cs typeface="Arial" panose="020B0604020202020204" pitchFamily="34" charset="0"/>
              </a:rPr>
              <a:t>Save 9 to 1 Energy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cs typeface="Arial" panose="020B0604020202020204" pitchFamily="34" charset="0"/>
              </a:rPr>
              <a:t>				</a:t>
            </a:r>
            <a:r>
              <a:rPr lang="en-US" altLang="en-US" sz="2000">
                <a:solidFill>
                  <a:srgbClr val="99CC00"/>
                </a:solidFill>
                <a:cs typeface="Arial" panose="020B0604020202020204" pitchFamily="34" charset="0"/>
              </a:rPr>
              <a:t>(breakeven in 2 weeks!)</a:t>
            </a:r>
          </a:p>
        </p:txBody>
      </p:sp>
      <p:sp>
        <p:nvSpPr>
          <p:cNvPr id="114693" name="TextBox 2"/>
          <p:cNvSpPr txBox="1">
            <a:spLocks noChangeArrowheads="1"/>
          </p:cNvSpPr>
          <p:nvPr/>
        </p:nvSpPr>
        <p:spPr bwMode="auto">
          <a:xfrm>
            <a:off x="2667000" y="5181600"/>
            <a:ext cx="61722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Only 3 in 4 households do it!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        </a:t>
            </a: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Yet BGE reports 20% load reduction since 2008!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panose="020B0604020202020204" pitchFamily="34" charset="0"/>
              </a:rPr>
              <a:t>         Across USA, Coal burning is down more than 20%</a:t>
            </a:r>
          </a:p>
        </p:txBody>
      </p:sp>
      <p:sp>
        <p:nvSpPr>
          <p:cNvPr id="114694" name="TextBox 3"/>
          <p:cNvSpPr txBox="1">
            <a:spLocks noChangeArrowheads="1"/>
          </p:cNvSpPr>
          <p:nvPr/>
        </p:nvSpPr>
        <p:spPr bwMode="auto">
          <a:xfrm>
            <a:off x="6477000" y="2209800"/>
            <a:ext cx="21336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Cost under $2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FF0000"/>
                </a:solidFill>
                <a:cs typeface="Arial" panose="020B0604020202020204" pitchFamily="34" charset="0"/>
              </a:rPr>
              <a:t>Save $60 over the life of the bulb!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House with 50 bulbs saves $2500</a:t>
            </a:r>
          </a:p>
        </p:txBody>
      </p:sp>
      <p:pic>
        <p:nvPicPr>
          <p:cNvPr id="1146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016500"/>
            <a:ext cx="1114425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4696" name="Straight Connector 2"/>
          <p:cNvCxnSpPr>
            <a:cxnSpLocks noChangeShapeType="1"/>
          </p:cNvCxnSpPr>
          <p:nvPr/>
        </p:nvCxnSpPr>
        <p:spPr bwMode="auto">
          <a:xfrm>
            <a:off x="3124200" y="1600200"/>
            <a:ext cx="2133600" cy="327660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7" name="Text Box 10"/>
          <p:cNvSpPr txBox="1">
            <a:spLocks noChangeArrowheads="1"/>
          </p:cNvSpPr>
          <p:nvPr/>
        </p:nvSpPr>
        <p:spPr bwMode="auto">
          <a:xfrm>
            <a:off x="4572000" y="4724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Now LEDs</a:t>
            </a:r>
          </a:p>
        </p:txBody>
      </p:sp>
      <p:pic>
        <p:nvPicPr>
          <p:cNvPr id="11469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1949450"/>
            <a:ext cx="9620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00B9BA-FD0B-471E-9D92-80D62A2AF38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157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27388"/>
            <a:ext cx="5929313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Box 2"/>
          <p:cNvSpPr txBox="1">
            <a:spLocks noChangeArrowheads="1"/>
          </p:cNvSpPr>
          <p:nvPr/>
        </p:nvSpPr>
        <p:spPr bwMode="auto">
          <a:xfrm>
            <a:off x="762000" y="685800"/>
            <a:ext cx="7467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u="sng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4400" u="sng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rd</a:t>
            </a:r>
            <a:r>
              <a:rPr lang="en-US" altLang="en-US" sz="3600" u="sng">
                <a:solidFill>
                  <a:srgbClr val="0000FF"/>
                </a:solidFill>
                <a:latin typeface="Times New Roman" panose="02020603050405020304" pitchFamily="18" charset="0"/>
              </a:rPr>
              <a:t> Go electric on all small engines!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u="sng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Gas mowers are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TEN times more polluting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400">
                <a:latin typeface="Times New Roman" panose="02020603050405020304" pitchFamily="18" charset="0"/>
              </a:rPr>
              <a:t> than a CAR.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Buy one Electric mower for $200 more and reduce toxic emissions as much as spending $10,000 more on an EV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5717" name="TextBox 3"/>
          <p:cNvSpPr txBox="1">
            <a:spLocks noChangeArrowheads="1"/>
          </p:cNvSpPr>
          <p:nvPr/>
        </p:nvSpPr>
        <p:spPr bwMode="auto">
          <a:xfrm>
            <a:off x="3505200" y="6029325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* </a:t>
            </a:r>
            <a:r>
              <a:rPr lang="en-US" altLang="en-US" sz="2000">
                <a:latin typeface="Times New Roman" panose="02020603050405020304" pitchFamily="18" charset="0"/>
              </a:rPr>
              <a:t>Toxicity, carcinogens, etc (not carbon)</a:t>
            </a:r>
          </a:p>
        </p:txBody>
      </p:sp>
      <p:sp>
        <p:nvSpPr>
          <p:cNvPr id="115718" name="TextBox 1"/>
          <p:cNvSpPr txBox="1">
            <a:spLocks noChangeArrowheads="1"/>
          </p:cNvSpPr>
          <p:nvPr/>
        </p:nvSpPr>
        <p:spPr bwMode="auto">
          <a:xfrm>
            <a:off x="1219200" y="6029325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I Love it</a:t>
            </a:r>
            <a:r>
              <a:rPr lang="en-US" altLang="en-US" sz="2400"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1157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3810000"/>
            <a:ext cx="145097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Line 7"/>
          <p:cNvSpPr>
            <a:spLocks noChangeShapeType="1"/>
          </p:cNvSpPr>
          <p:nvPr/>
        </p:nvSpPr>
        <p:spPr bwMode="auto">
          <a:xfrm flipH="1">
            <a:off x="3810000" y="5029200"/>
            <a:ext cx="685800" cy="769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Line 7"/>
          <p:cNvSpPr>
            <a:spLocks noChangeShapeType="1"/>
          </p:cNvSpPr>
          <p:nvPr/>
        </p:nvSpPr>
        <p:spPr bwMode="auto">
          <a:xfrm>
            <a:off x="3962400" y="4953000"/>
            <a:ext cx="3048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2" name="TextBox 1"/>
          <p:cNvSpPr txBox="1">
            <a:spLocks noChangeArrowheads="1"/>
          </p:cNvSpPr>
          <p:nvPr/>
        </p:nvSpPr>
        <p:spPr bwMode="auto">
          <a:xfrm>
            <a:off x="4800600" y="52578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505FF"/>
                </a:solidFill>
                <a:latin typeface="Times New Roman" panose="02020603050405020304" pitchFamily="18" charset="0"/>
              </a:rPr>
              <a:t>$550</a:t>
            </a:r>
          </a:p>
        </p:txBody>
      </p:sp>
      <p:sp>
        <p:nvSpPr>
          <p:cNvPr id="115723" name="TextBox 2"/>
          <p:cNvSpPr txBox="1">
            <a:spLocks noChangeArrowheads="1"/>
          </p:cNvSpPr>
          <p:nvPr/>
        </p:nvSpPr>
        <p:spPr bwMode="auto">
          <a:xfrm>
            <a:off x="7010400" y="3028950"/>
            <a:ext cx="1066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505FF"/>
                </a:solidFill>
                <a:latin typeface="Times New Roman" panose="02020603050405020304" pitchFamily="18" charset="0"/>
              </a:rPr>
              <a:t>6 lb battery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mages.hgmsites.net/hug/2013-toyota-prius-5dr-hb-three-natl-angular-front-exterior-view_100413847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191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A361F0-03D3-4F18-B5B1-A8B80E288D93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7075" y="457200"/>
            <a:ext cx="5216525" cy="1066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If you want some SERIOUS portable power,</a:t>
            </a:r>
          </a:p>
        </p:txBody>
      </p:sp>
      <p:sp>
        <p:nvSpPr>
          <p:cNvPr id="26629" name="TextBox 1"/>
          <p:cNvSpPr txBox="1">
            <a:spLocks noChangeArrowheads="1"/>
          </p:cNvSpPr>
          <p:nvPr/>
        </p:nvSpPr>
        <p:spPr bwMode="auto">
          <a:xfrm>
            <a:off x="669925" y="1557338"/>
            <a:ext cx="46640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C00000"/>
                </a:solidFill>
                <a:latin typeface="Times New Roman" panose="02020603050405020304" pitchFamily="18" charset="0"/>
              </a:rPr>
              <a:t>Think EV!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Every hybrid has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50 kW generator</a:t>
            </a:r>
          </a:p>
        </p:txBody>
      </p:sp>
      <p:sp>
        <p:nvSpPr>
          <p:cNvPr id="26630" name="AutoShape 2" descr="Image result for priups power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31" name="TextBox 2"/>
          <p:cNvSpPr txBox="1">
            <a:spLocks noChangeArrowheads="1"/>
          </p:cNvSpPr>
          <p:nvPr/>
        </p:nvSpPr>
        <p:spPr bwMode="auto">
          <a:xfrm>
            <a:off x="669925" y="5410200"/>
            <a:ext cx="7453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 plug-in EV has from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16 to 85 kWh </a:t>
            </a:r>
            <a:r>
              <a:rPr lang="en-US" altLang="en-US" sz="2400">
                <a:latin typeface="Times New Roman" panose="02020603050405020304" pitchFamily="18" charset="0"/>
              </a:rPr>
              <a:t>of Battery Storage!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And can power a house for a week or a month</a:t>
            </a:r>
          </a:p>
        </p:txBody>
      </p:sp>
      <p:pic>
        <p:nvPicPr>
          <p:cNvPr id="26632" name="Picture 17" descr="Leaf-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352800"/>
            <a:ext cx="39671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28956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C4FF73-AB2B-434B-8937-F8B399BABEF5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90</a:t>
            </a:fld>
            <a:endParaRPr lang="en-US" altLang="en-US" sz="1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6739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5257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800" smtClean="0">
                <a:solidFill>
                  <a:srgbClr val="0000FF"/>
                </a:solidFill>
              </a:rPr>
              <a:t>4</a:t>
            </a:r>
            <a:r>
              <a:rPr lang="en-US" altLang="en-US" sz="4800" baseline="30000" smtClean="0">
                <a:solidFill>
                  <a:srgbClr val="0000FF"/>
                </a:solidFill>
              </a:rPr>
              <a:t>th</a:t>
            </a:r>
            <a:r>
              <a:rPr lang="en-US" altLang="en-US" sz="4000" smtClean="0"/>
              <a:t> The easiest step – Buy a Plugin</a:t>
            </a:r>
          </a:p>
        </p:txBody>
      </p:sp>
      <p:pic>
        <p:nvPicPr>
          <p:cNvPr id="1167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8294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"/>
            <a:ext cx="1966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62450"/>
            <a:ext cx="30289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6A3C46B-3012-4FC0-863C-A74B7D57EE95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91</a:t>
            </a:fld>
            <a:endParaRPr lang="en-US" altLang="en-US" sz="1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776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5400" smtClean="0">
                <a:solidFill>
                  <a:srgbClr val="0000FF"/>
                </a:solidFill>
              </a:rPr>
              <a:t>5</a:t>
            </a:r>
            <a:r>
              <a:rPr lang="en-US" altLang="en-US" sz="5400" baseline="30000" smtClean="0">
                <a:solidFill>
                  <a:srgbClr val="0000FF"/>
                </a:solidFill>
              </a:rPr>
              <a:t>th</a:t>
            </a:r>
            <a:r>
              <a:rPr lang="en-US" altLang="en-US" smtClean="0"/>
              <a:t> The easiest step - Heatpmp</a:t>
            </a:r>
          </a:p>
        </p:txBody>
      </p:sp>
      <p:pic>
        <p:nvPicPr>
          <p:cNvPr id="11776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58483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00400"/>
            <a:ext cx="198278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417638"/>
            <a:ext cx="233997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3EEE8C-2A81-484B-A94C-7BDA39BB4583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92</a:t>
            </a:fld>
            <a:endParaRPr lang="en-US" altLang="en-US" sz="1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878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u="sng" dirty="0" smtClean="0">
                <a:solidFill>
                  <a:srgbClr val="0000FF"/>
                </a:solidFill>
              </a:rPr>
              <a:t>Easy </a:t>
            </a:r>
            <a:r>
              <a:rPr lang="en-US" altLang="en-US" u="sng" dirty="0" err="1" smtClean="0">
                <a:solidFill>
                  <a:srgbClr val="0000FF"/>
                </a:solidFill>
              </a:rPr>
              <a:t>Heatpumps</a:t>
            </a:r>
            <a:endParaRPr lang="en-US" altLang="en-US" u="sng" dirty="0" smtClean="0">
              <a:solidFill>
                <a:srgbClr val="0000FF"/>
              </a:solidFill>
            </a:endParaRPr>
          </a:p>
        </p:txBody>
      </p:sp>
      <p:sp>
        <p:nvSpPr>
          <p:cNvPr id="118788" name="Content Placeholder 3"/>
          <p:cNvSpPr>
            <a:spLocks noGrp="1"/>
          </p:cNvSpPr>
          <p:nvPr>
            <p:ph idx="1"/>
          </p:nvPr>
        </p:nvSpPr>
        <p:spPr bwMode="auto">
          <a:xfrm>
            <a:off x="685800" y="1219200"/>
            <a:ext cx="4038600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Window Units</a:t>
            </a:r>
          </a:p>
          <a:p>
            <a:r>
              <a:rPr lang="en-US" altLang="en-US" smtClean="0"/>
              <a:t>Portable Units</a:t>
            </a:r>
          </a:p>
          <a:p>
            <a:r>
              <a:rPr lang="en-US" altLang="en-US" smtClean="0"/>
              <a:t>Mini-Split units</a:t>
            </a:r>
          </a:p>
          <a:p>
            <a:r>
              <a:rPr lang="en-US" altLang="en-US" smtClean="0"/>
              <a:t>Hot Water Units</a:t>
            </a:r>
          </a:p>
          <a:p>
            <a:endParaRPr lang="en-US" altLang="en-US" smtClean="0"/>
          </a:p>
        </p:txBody>
      </p:sp>
      <p:pic>
        <p:nvPicPr>
          <p:cNvPr id="11878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14859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25685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3505200"/>
            <a:ext cx="301625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3810000"/>
            <a:ext cx="19827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282892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Easy DIY - No Ductwork!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6417987"/>
            <a:ext cx="610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And is best of zone heating and cooling!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7ABA52-8817-4138-8E44-E4D771BE05A0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93</a:t>
            </a:fld>
            <a:endParaRPr lang="en-US" altLang="en-US" sz="1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9811" name="TextBox 1"/>
          <p:cNvSpPr txBox="1">
            <a:spLocks noChangeArrowheads="1"/>
          </p:cNvSpPr>
          <p:nvPr/>
        </p:nvSpPr>
        <p:spPr bwMode="auto">
          <a:xfrm>
            <a:off x="762000" y="609600"/>
            <a:ext cx="365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u="sng">
                <a:solidFill>
                  <a:srgbClr val="0000FF"/>
                </a:solidFill>
              </a:rPr>
              <a:t>Ductless Heatpumps Anywhere!</a:t>
            </a:r>
          </a:p>
        </p:txBody>
      </p:sp>
      <p:pic>
        <p:nvPicPr>
          <p:cNvPr id="1198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2438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47148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19363"/>
            <a:ext cx="2574925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977AEB-AF8B-43F2-8F7A-ECD1AFC96721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94</a:t>
            </a:fld>
            <a:endParaRPr lang="en-US" altLang="en-US" sz="1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0835" name="TextBox 1"/>
          <p:cNvSpPr txBox="1">
            <a:spLocks noChangeArrowheads="1"/>
          </p:cNvSpPr>
          <p:nvPr/>
        </p:nvSpPr>
        <p:spPr bwMode="auto">
          <a:xfrm>
            <a:off x="1066800" y="685800"/>
            <a:ext cx="7086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u="sng">
                <a:solidFill>
                  <a:srgbClr val="0000FF"/>
                </a:solidFill>
              </a:rPr>
              <a:t>Never Buy or Replace an AC unit Again!</a:t>
            </a:r>
          </a:p>
          <a:p>
            <a:endParaRPr lang="en-US" altLang="en-US"/>
          </a:p>
        </p:txBody>
      </p:sp>
      <p:sp>
        <p:nvSpPr>
          <p:cNvPr id="120836" name="TextBox 2"/>
          <p:cNvSpPr txBox="1">
            <a:spLocks noChangeArrowheads="1"/>
          </p:cNvSpPr>
          <p:nvPr/>
        </p:nvSpPr>
        <p:spPr bwMode="auto">
          <a:xfrm>
            <a:off x="1036638" y="2133600"/>
            <a:ext cx="725153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When that time comes, </a:t>
            </a:r>
            <a:r>
              <a:rPr lang="en-US" altLang="en-US" b="1" dirty="0">
                <a:solidFill>
                  <a:srgbClr val="A50021"/>
                </a:solidFill>
              </a:rPr>
              <a:t>buy a bi-directional </a:t>
            </a:r>
            <a:r>
              <a:rPr lang="en-US" altLang="en-US" b="1" dirty="0" err="1">
                <a:solidFill>
                  <a:srgbClr val="A50021"/>
                </a:solidFill>
              </a:rPr>
              <a:t>Heatpump</a:t>
            </a:r>
            <a:r>
              <a:rPr lang="en-US" altLang="en-US" b="1" dirty="0">
                <a:solidFill>
                  <a:srgbClr val="A50021"/>
                </a:solidFill>
              </a:rPr>
              <a:t>!</a:t>
            </a:r>
          </a:p>
          <a:p>
            <a:r>
              <a:rPr lang="en-US" altLang="en-US" dirty="0"/>
              <a:t>It only costs about 10% more but..</a:t>
            </a:r>
          </a:p>
          <a:p>
            <a:endParaRPr lang="en-US" altLang="en-US" dirty="0"/>
          </a:p>
          <a:p>
            <a:r>
              <a:rPr lang="en-US" altLang="en-US" dirty="0">
                <a:solidFill>
                  <a:srgbClr val="0000FF"/>
                </a:solidFill>
              </a:rPr>
              <a:t>It Cools</a:t>
            </a:r>
            <a:r>
              <a:rPr lang="en-US" altLang="en-US" dirty="0" smtClean="0">
                <a:solidFill>
                  <a:srgbClr val="0000FF"/>
                </a:solidFill>
              </a:rPr>
              <a:t>!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It Dehumidifies</a:t>
            </a:r>
          </a:p>
          <a:p>
            <a:endParaRPr lang="en-US" altLang="en-US" dirty="0">
              <a:solidFill>
                <a:srgbClr val="0000FF"/>
              </a:solidFill>
            </a:endParaRPr>
          </a:p>
          <a:p>
            <a:r>
              <a:rPr lang="en-US" altLang="en-US" dirty="0">
                <a:solidFill>
                  <a:srgbClr val="FF0000"/>
                </a:solidFill>
              </a:rPr>
              <a:t>It Heats!  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/>
              <a:t>(with 1/3</a:t>
            </a:r>
            <a:r>
              <a:rPr lang="en-US" altLang="en-US" sz="1800" baseline="30000" dirty="0"/>
              <a:t>rd</a:t>
            </a:r>
            <a:r>
              <a:rPr lang="en-US" altLang="en-US" sz="1800" dirty="0"/>
              <a:t> the cost of Electricity, 1/2 the cost of Oil/Propane</a:t>
            </a:r>
            <a:r>
              <a:rPr lang="en-US" altLang="en-US" sz="1800" dirty="0" smtClean="0"/>
              <a:t>)</a:t>
            </a: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u="sng" smtClean="0"/>
              <a:t>You can even buy Solar HVAC</a:t>
            </a:r>
          </a:p>
        </p:txBody>
      </p:sp>
      <p:sp>
        <p:nvSpPr>
          <p:cNvPr id="12185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ADD03A-663A-4489-A7BA-10B3C283AD20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95</a:t>
            </a:fld>
            <a:endParaRPr lang="en-US" altLang="en-US" sz="1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18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68475"/>
            <a:ext cx="67818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Box 5"/>
          <p:cNvSpPr txBox="1">
            <a:spLocks noChangeArrowheads="1"/>
          </p:cNvSpPr>
          <p:nvPr/>
        </p:nvSpPr>
        <p:spPr bwMode="auto">
          <a:xfrm>
            <a:off x="762000" y="60198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Or make your own from a new variable speed HVAC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E4A06F-601E-4211-B63A-2A23BD86D54A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96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249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Finish this Sentence:</a:t>
            </a:r>
          </a:p>
        </p:txBody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There is nothing certain in life except</a:t>
            </a:r>
          </a:p>
          <a:p>
            <a:pPr>
              <a:buFontTx/>
              <a:buNone/>
            </a:pPr>
            <a:r>
              <a:rPr lang="en-US" altLang="en-US" dirty="0" smtClean="0"/>
              <a:t>	</a:t>
            </a:r>
          </a:p>
          <a:p>
            <a:pPr>
              <a:buFontTx/>
              <a:buNone/>
            </a:pPr>
            <a:r>
              <a:rPr lang="en-US" altLang="en-US" dirty="0" smtClean="0"/>
              <a:t>	 </a:t>
            </a:r>
            <a:r>
              <a:rPr lang="en-US" altLang="en-US" dirty="0" smtClean="0">
                <a:solidFill>
                  <a:srgbClr val="FF0000"/>
                </a:solidFill>
              </a:rPr>
              <a:t>Death</a:t>
            </a:r>
            <a:r>
              <a:rPr lang="en-US" altLang="en-US" dirty="0" smtClean="0"/>
              <a:t> and ….</a:t>
            </a:r>
          </a:p>
          <a:p>
            <a:pPr>
              <a:buFontTx/>
              <a:buNone/>
            </a:pPr>
            <a:r>
              <a:rPr lang="en-US" altLang="en-US" dirty="0" smtClean="0"/>
              <a:t>				</a:t>
            </a:r>
            <a:r>
              <a:rPr lang="en-US" altLang="en-US" dirty="0" smtClean="0">
                <a:solidFill>
                  <a:srgbClr val="260AF6"/>
                </a:solidFill>
              </a:rPr>
              <a:t>Taxes </a:t>
            </a:r>
            <a:r>
              <a:rPr lang="en-US" altLang="en-US" dirty="0" smtClean="0"/>
              <a:t>…</a:t>
            </a:r>
          </a:p>
          <a:p>
            <a:pPr>
              <a:buFontTx/>
              <a:buNone/>
            </a:pPr>
            <a:r>
              <a:rPr lang="en-US" altLang="en-US" dirty="0" smtClean="0"/>
              <a:t>						and </a:t>
            </a:r>
            <a:r>
              <a:rPr lang="en-US" altLang="en-US" dirty="0" smtClean="0">
                <a:solidFill>
                  <a:srgbClr val="260AF6"/>
                </a:solidFill>
              </a:rPr>
              <a:t>Utilities!</a:t>
            </a:r>
          </a:p>
          <a:p>
            <a:pPr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</a:rPr>
              <a:t>	</a:t>
            </a:r>
            <a:r>
              <a:rPr lang="en-US" altLang="en-US" dirty="0" smtClean="0">
                <a:solidFill>
                  <a:srgbClr val="260AF6"/>
                </a:solidFill>
              </a:rPr>
              <a:t>But you can do something about these!</a:t>
            </a:r>
          </a:p>
        </p:txBody>
      </p:sp>
      <p:sp>
        <p:nvSpPr>
          <p:cNvPr id="124933" name="Oval 4"/>
          <p:cNvSpPr>
            <a:spLocks noChangeArrowheads="1"/>
          </p:cNvSpPr>
          <p:nvPr/>
        </p:nvSpPr>
        <p:spPr bwMode="auto">
          <a:xfrm>
            <a:off x="381000" y="3200400"/>
            <a:ext cx="8229600" cy="2667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65737D-B68F-4CA6-AC8D-8E5038EA87F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97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Finish this Sentence:</a:t>
            </a:r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There is nothing certain in life except</a:t>
            </a:r>
          </a:p>
          <a:p>
            <a:pPr>
              <a:buFontTx/>
              <a:buNone/>
            </a:pPr>
            <a:r>
              <a:rPr lang="en-US" altLang="en-US" smtClean="0"/>
              <a:t>	</a:t>
            </a:r>
          </a:p>
          <a:p>
            <a:pPr>
              <a:buFontTx/>
              <a:buNone/>
            </a:pPr>
            <a:r>
              <a:rPr lang="en-US" altLang="en-US" smtClean="0"/>
              <a:t>	 </a:t>
            </a:r>
            <a:r>
              <a:rPr lang="en-US" altLang="en-US" smtClean="0">
                <a:solidFill>
                  <a:srgbClr val="FF0000"/>
                </a:solidFill>
              </a:rPr>
              <a:t>Death</a:t>
            </a:r>
            <a:r>
              <a:rPr lang="en-US" altLang="en-US" smtClean="0"/>
              <a:t> and ….</a:t>
            </a:r>
          </a:p>
          <a:p>
            <a:pPr>
              <a:buFontTx/>
              <a:buNone/>
            </a:pPr>
            <a:r>
              <a:rPr lang="en-US" altLang="en-US" smtClean="0"/>
              <a:t>				</a:t>
            </a:r>
            <a:r>
              <a:rPr lang="en-US" altLang="en-US" smtClean="0">
                <a:solidFill>
                  <a:srgbClr val="260AF6"/>
                </a:solidFill>
              </a:rPr>
              <a:t>Taxes </a:t>
            </a:r>
            <a:r>
              <a:rPr lang="en-US" altLang="en-US" smtClean="0"/>
              <a:t>…</a:t>
            </a:r>
          </a:p>
          <a:p>
            <a:pPr>
              <a:buFontTx/>
              <a:buNone/>
            </a:pPr>
            <a:r>
              <a:rPr lang="en-US" altLang="en-US" smtClean="0"/>
              <a:t>						and </a:t>
            </a:r>
            <a:r>
              <a:rPr lang="en-US" altLang="en-US" smtClean="0">
                <a:solidFill>
                  <a:srgbClr val="260AF6"/>
                </a:solidFill>
              </a:rPr>
              <a:t>Utilities!</a:t>
            </a:r>
          </a:p>
          <a:p>
            <a:pPr>
              <a:buFontTx/>
              <a:buNone/>
            </a:pPr>
            <a:r>
              <a:rPr lang="en-US" altLang="en-US" smtClean="0">
                <a:solidFill>
                  <a:srgbClr val="FF0000"/>
                </a:solidFill>
              </a:rPr>
              <a:t>	</a:t>
            </a:r>
            <a:r>
              <a:rPr lang="en-US" altLang="en-US" smtClean="0">
                <a:solidFill>
                  <a:srgbClr val="260AF6"/>
                </a:solidFill>
              </a:rPr>
              <a:t>But you can do something about these!</a:t>
            </a:r>
          </a:p>
        </p:txBody>
      </p:sp>
      <p:sp>
        <p:nvSpPr>
          <p:cNvPr id="125957" name="Oval 4"/>
          <p:cNvSpPr>
            <a:spLocks noChangeArrowheads="1"/>
          </p:cNvSpPr>
          <p:nvPr/>
        </p:nvSpPr>
        <p:spPr bwMode="auto">
          <a:xfrm>
            <a:off x="381000" y="3200400"/>
            <a:ext cx="8229600" cy="2667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5958" name="Text Box 5"/>
          <p:cNvSpPr txBox="1">
            <a:spLocks noChangeArrowheads="1"/>
          </p:cNvSpPr>
          <p:nvPr/>
        </p:nvSpPr>
        <p:spPr bwMode="auto">
          <a:xfrm>
            <a:off x="7315200" y="2438400"/>
            <a:ext cx="1219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Eliminate 100% to Zero!</a:t>
            </a:r>
          </a:p>
        </p:txBody>
      </p:sp>
      <p:sp>
        <p:nvSpPr>
          <p:cNvPr id="125959" name="Text Box 6"/>
          <p:cNvSpPr txBox="1">
            <a:spLocks noChangeArrowheads="1"/>
          </p:cNvSpPr>
          <p:nvPr/>
        </p:nvSpPr>
        <p:spPr bwMode="auto">
          <a:xfrm>
            <a:off x="4800600" y="23622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</a:rPr>
              <a:t>Save 30%</a:t>
            </a:r>
          </a:p>
        </p:txBody>
      </p:sp>
      <p:sp>
        <p:nvSpPr>
          <p:cNvPr id="125960" name="Line 7"/>
          <p:cNvSpPr>
            <a:spLocks noChangeShapeType="1"/>
          </p:cNvSpPr>
          <p:nvPr/>
        </p:nvSpPr>
        <p:spPr bwMode="auto">
          <a:xfrm flipV="1">
            <a:off x="3581400" y="2895600"/>
            <a:ext cx="1219200" cy="1295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Line 8"/>
          <p:cNvSpPr>
            <a:spLocks noChangeShapeType="1"/>
          </p:cNvSpPr>
          <p:nvPr/>
        </p:nvSpPr>
        <p:spPr bwMode="auto">
          <a:xfrm flipV="1">
            <a:off x="5334000" y="3200400"/>
            <a:ext cx="2057400" cy="2133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2" name="TextBox 1"/>
          <p:cNvSpPr txBox="1">
            <a:spLocks noChangeArrowheads="1"/>
          </p:cNvSpPr>
          <p:nvPr/>
        </p:nvSpPr>
        <p:spPr bwMode="auto">
          <a:xfrm>
            <a:off x="5029200" y="5867400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cs typeface="Arial" panose="020B0604020202020204" pitchFamily="34" charset="0"/>
              </a:rPr>
              <a:t>Lets talk Solar!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FB8C05-E127-4DFB-982C-E9FAE9A2530A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5181600" cy="1143000"/>
          </a:xfrm>
        </p:spPr>
        <p:txBody>
          <a:bodyPr/>
          <a:lstStyle/>
          <a:p>
            <a:r>
              <a:rPr lang="en-US" altLang="en-US" sz="3600" smtClean="0">
                <a:solidFill>
                  <a:srgbClr val="0000FF"/>
                </a:solidFill>
              </a:rPr>
              <a:t>Direction</a:t>
            </a:r>
            <a:r>
              <a:rPr lang="en-US" altLang="en-US" sz="3600" smtClean="0"/>
              <a:t> - not important with Grid-Tie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24193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Text Box 8"/>
          <p:cNvSpPr txBox="1">
            <a:spLocks noChangeArrowheads="1"/>
          </p:cNvSpPr>
          <p:nvPr/>
        </p:nvSpPr>
        <p:spPr bwMode="auto">
          <a:xfrm>
            <a:off x="685800" y="5410200"/>
            <a:ext cx="805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Amazing, even due East, you still get 85% effectiveness!</a:t>
            </a:r>
          </a:p>
        </p:txBody>
      </p:sp>
      <p:pic>
        <p:nvPicPr>
          <p:cNvPr id="126982" name="Picture 11" descr="Roo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3914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Oval 7"/>
          <p:cNvSpPr>
            <a:spLocks noChangeArrowheads="1"/>
          </p:cNvSpPr>
          <p:nvPr/>
        </p:nvSpPr>
        <p:spPr bwMode="auto">
          <a:xfrm>
            <a:off x="7010400" y="4495800"/>
            <a:ext cx="990600" cy="457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6984" name="Oval 6"/>
          <p:cNvSpPr>
            <a:spLocks noChangeArrowheads="1"/>
          </p:cNvSpPr>
          <p:nvPr/>
        </p:nvSpPr>
        <p:spPr bwMode="auto">
          <a:xfrm>
            <a:off x="4495800" y="4572000"/>
            <a:ext cx="990600" cy="457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6985" name="Oval 6"/>
          <p:cNvSpPr>
            <a:spLocks noChangeArrowheads="1"/>
          </p:cNvSpPr>
          <p:nvPr/>
        </p:nvSpPr>
        <p:spPr bwMode="auto">
          <a:xfrm>
            <a:off x="5791200" y="381000"/>
            <a:ext cx="2057400" cy="9144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339427-17E0-472F-9766-C4F395073A7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99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5638800" cy="1143000"/>
          </a:xfrm>
        </p:spPr>
        <p:txBody>
          <a:bodyPr/>
          <a:lstStyle/>
          <a:p>
            <a:r>
              <a:rPr lang="en-US" altLang="en-US" sz="3600" smtClean="0">
                <a:solidFill>
                  <a:srgbClr val="0000FF"/>
                </a:solidFill>
              </a:rPr>
              <a:t>Direction</a:t>
            </a:r>
            <a:r>
              <a:rPr lang="en-US" altLang="en-US" sz="3600" smtClean="0"/>
              <a:t> - less important, </a:t>
            </a:r>
            <a:r>
              <a:rPr lang="en-US" altLang="en-US" sz="3600" smtClean="0">
                <a:solidFill>
                  <a:srgbClr val="0000FF"/>
                </a:solidFill>
              </a:rPr>
              <a:t>More Roof is!</a:t>
            </a: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24193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Text Box 8"/>
          <p:cNvSpPr txBox="1">
            <a:spLocks noChangeArrowheads="1"/>
          </p:cNvSpPr>
          <p:nvPr/>
        </p:nvSpPr>
        <p:spPr bwMode="auto">
          <a:xfrm>
            <a:off x="685800" y="5791200"/>
            <a:ext cx="805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Amazing!  Increase power by 60% to 100% on other side!</a:t>
            </a:r>
          </a:p>
        </p:txBody>
      </p:sp>
      <p:pic>
        <p:nvPicPr>
          <p:cNvPr id="128006" name="Picture 7" descr="Roofs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572375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7" name="Oval 9"/>
          <p:cNvSpPr>
            <a:spLocks noChangeArrowheads="1"/>
          </p:cNvSpPr>
          <p:nvPr/>
        </p:nvSpPr>
        <p:spPr bwMode="auto">
          <a:xfrm>
            <a:off x="533400" y="1295400"/>
            <a:ext cx="2590800" cy="43434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86645</TotalTime>
  <Words>4860</Words>
  <Application>Microsoft Office PowerPoint</Application>
  <PresentationFormat>On-screen Show (4:3)</PresentationFormat>
  <Paragraphs>1056</Paragraphs>
  <Slides>144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55" baseType="lpstr">
      <vt:lpstr>Arial</vt:lpstr>
      <vt:lpstr>Arial Narrow</vt:lpstr>
      <vt:lpstr>Lucida Sans Unicode</vt:lpstr>
      <vt:lpstr>Tahoma</vt:lpstr>
      <vt:lpstr>Times New Roman</vt:lpstr>
      <vt:lpstr>Wingdings</vt:lpstr>
      <vt:lpstr>Wingdings 2</vt:lpstr>
      <vt:lpstr>1_Default Design</vt:lpstr>
      <vt:lpstr>Custom Design</vt:lpstr>
      <vt:lpstr>3_Default Design</vt:lpstr>
      <vt:lpstr>Microsoft Excel Chart</vt:lpstr>
      <vt:lpstr>Energy Choices and Emergency power for the Ham</vt:lpstr>
      <vt:lpstr>PowerPoint Presentation</vt:lpstr>
      <vt:lpstr>PowerPoint Presentation</vt:lpstr>
      <vt:lpstr>Six Disruptive Technologies in Energy/Power</vt:lpstr>
      <vt:lpstr>Energy – More than a Hobby!</vt:lpstr>
      <vt:lpstr>My Background</vt:lpstr>
      <vt:lpstr>Emergency Power and Energy!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a new world of Power</vt:lpstr>
      <vt:lpstr>Power Distribution@ 330 VDC</vt:lpstr>
      <vt:lpstr>Field Example - Golden Packet Event</vt:lpstr>
      <vt:lpstr>Example: Power Distribution </vt:lpstr>
      <vt:lpstr>Power Distribution SWER</vt:lpstr>
      <vt:lpstr>Power Distribution SWER</vt:lpstr>
      <vt:lpstr>Power Distribution SWER</vt:lpstr>
      <vt:lpstr>Power Distribution SWER</vt:lpstr>
      <vt:lpstr>Field-Day Emergency Power</vt:lpstr>
      <vt:lpstr>Typical Backup solutions  Generators &amp; Batteries</vt:lpstr>
      <vt:lpstr>PowerPoint Presentation</vt:lpstr>
      <vt:lpstr>PowerPoint Presentation</vt:lpstr>
      <vt:lpstr>PowerPoint Presentation</vt:lpstr>
      <vt:lpstr>220/330 VDC distribution</vt:lpstr>
      <vt:lpstr>PowerPoint Presentation</vt:lpstr>
      <vt:lpstr>EVs can power homes during blackouts</vt:lpstr>
      <vt:lpstr>EVs can power homes during blackouts</vt:lpstr>
      <vt:lpstr>EV’s are now better, cleaner, faster, quieter, safer,  cheaper to buy, cheaper to operate and cheaper to maintain than the v gas car</vt:lpstr>
      <vt:lpstr>My Energy re-awakening 2007</vt:lpstr>
      <vt:lpstr>Most of what we think we know about EV’s is likely wrong and Outdated  </vt:lpstr>
      <vt:lpstr>95% Energy Driving locally  </vt:lpstr>
      <vt:lpstr>Over 47 EV’s now on Market! (in just 8 years!) 500 by 2025!</vt:lpstr>
      <vt:lpstr>50% have ranges &gt; 350 miles! </vt:lpstr>
      <vt:lpstr>PowerPoint Presentation</vt:lpstr>
      <vt:lpstr>The avg new car stays on the roads for about 18 years before being scrapped.</vt:lpstr>
      <vt:lpstr>Battery EV’s (80% cost less than avg gas car!)</vt:lpstr>
      <vt:lpstr>Plugin Hybrid EV’s (45% cost less than avg gas car!)</vt:lpstr>
      <vt:lpstr>EV Pickups are Here! (2020)</vt:lpstr>
      <vt:lpstr>EV engines have Only ONE moving part!</vt:lpstr>
      <vt:lpstr>A Battery is not a TANK!</vt:lpstr>
      <vt:lpstr>Oh the Horror! </vt:lpstr>
      <vt:lpstr>Every EV can charge from any 120v outlet</vt:lpstr>
      <vt:lpstr>Charge at Home (and at work)</vt:lpstr>
      <vt:lpstr>Charging While Parked (21 hrs/day)</vt:lpstr>
      <vt:lpstr>Public Charging – only a security blanket</vt:lpstr>
      <vt:lpstr>Every Outdoor Outlet should consider a Charging Sign</vt:lpstr>
      <vt:lpstr>Charging Load at  120v:</vt:lpstr>
      <vt:lpstr>Plug-in at work (double range, quadruple area)</vt:lpstr>
      <vt:lpstr>PowerPoint Presentation</vt:lpstr>
      <vt:lpstr>PowerPoint Presentation</vt:lpstr>
      <vt:lpstr>My Solar re-awakening 2010</vt:lpstr>
      <vt:lpstr>I was so wrong!</vt:lpstr>
      <vt:lpstr>Grid-tie Revolutionized Solar</vt:lpstr>
      <vt:lpstr>Solar Cost!</vt:lpstr>
      <vt:lpstr>Falling Prices 10-to-1</vt:lpstr>
      <vt:lpstr>What is Grid-tie Solar?</vt:lpstr>
      <vt:lpstr>Off-Grid costs 3 times as much</vt:lpstr>
      <vt:lpstr>Future Value of Home Battery</vt:lpstr>
      <vt:lpstr>Grid Solar Power  =  Emergency Power</vt:lpstr>
      <vt:lpstr>Grid Solar Power  IS Economical Power 99.95%</vt:lpstr>
      <vt:lpstr>Grid Solar Power  IS Economical Power</vt:lpstr>
      <vt:lpstr> Power your house from your EV for a week in power outage</vt:lpstr>
      <vt:lpstr>Power your house from any EV or Hybrid</vt:lpstr>
      <vt:lpstr>But all modern equip can run on  330 VDC</vt:lpstr>
      <vt:lpstr>Standard Grid-tie Solar (Series)</vt:lpstr>
      <vt:lpstr>DIY backup Solar Power</vt:lpstr>
      <vt:lpstr>DIY backup Solar Power</vt:lpstr>
      <vt:lpstr>DIY backup Solar Power</vt:lpstr>
      <vt:lpstr>#1 DIY backup Power Need</vt:lpstr>
      <vt:lpstr>Grid-down Solar Power</vt:lpstr>
      <vt:lpstr>Solar Backup Power Ideas</vt:lpstr>
      <vt:lpstr>But BEWARE of Solar RFI!</vt:lpstr>
      <vt:lpstr>BEWARE of Solar RFI!</vt:lpstr>
      <vt:lpstr>PowerPoint Presentation</vt:lpstr>
      <vt:lpstr>“Optimizers” -Very Difficult to Control!</vt:lpstr>
      <vt:lpstr>Talk to your neighbor!... NOW</vt:lpstr>
      <vt:lpstr>PowerPoint Presentation</vt:lpstr>
      <vt:lpstr>1 House, 1 Year 4 Tons  of Coal</vt:lpstr>
      <vt:lpstr>PowerPoint Presentation</vt:lpstr>
      <vt:lpstr>US Energy Flow</vt:lpstr>
      <vt:lpstr>Oil - Biggest Polluter is Easiest to Eliminate!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4th The easiest step – Buy a Plugin</vt:lpstr>
      <vt:lpstr>5th The easiest step - Heatpmp</vt:lpstr>
      <vt:lpstr>Easy Heatpumps</vt:lpstr>
      <vt:lpstr>PowerPoint Presentation</vt:lpstr>
      <vt:lpstr>PowerPoint Presentation</vt:lpstr>
      <vt:lpstr>You can even buy Solar HVAC</vt:lpstr>
      <vt:lpstr>Finish this Sentence:</vt:lpstr>
      <vt:lpstr>Finish this Sentence:</vt:lpstr>
      <vt:lpstr>Direction - not important with Grid-Tie</vt:lpstr>
      <vt:lpstr>Direction - less important, More Roof is!</vt:lpstr>
      <vt:lpstr>PowerPoint Presentation</vt:lpstr>
      <vt:lpstr>One of the Biggest problems for Solar is Shade</vt:lpstr>
      <vt:lpstr>A chain saw fixes a lot!</vt:lpstr>
      <vt:lpstr>Clean Energy, SOLAR  Carbon Equivalence!</vt:lpstr>
      <vt:lpstr>Shade on a cell takes out whole section (1/3rd) of panel</vt:lpstr>
      <vt:lpstr>10% or more annual Return on Investment for Life!</vt:lpstr>
      <vt:lpstr>When did you hear about solar?</vt:lpstr>
      <vt:lpstr>PowerPoint Presentation</vt:lpstr>
      <vt:lpstr>PowerPoint Presentation</vt:lpstr>
      <vt:lpstr>Remember:</vt:lpstr>
      <vt:lpstr>PowerPoint Presentation</vt:lpstr>
      <vt:lpstr>Buy or lease Solar?</vt:lpstr>
      <vt:lpstr>Waiting for Higher Solar Efficiency  is a Fools Errand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Easy Heatpumps</vt:lpstr>
      <vt:lpstr>PowerPoint Presentation</vt:lpstr>
      <vt:lpstr>PowerPoint Presentation</vt:lpstr>
      <vt:lpstr>PowerPoint Presentation</vt:lpstr>
      <vt:lpstr>Summary</vt:lpstr>
      <vt:lpstr>PowerPoint Presentation</vt:lpstr>
      <vt:lpstr>BEWARE of Solar RFI!</vt:lpstr>
      <vt:lpstr>PowerPoint Presentation</vt:lpstr>
      <vt:lpstr>PowerPoint Presentation</vt:lpstr>
      <vt:lpstr>OUR  PRESENT  LIFESTYLE</vt:lpstr>
      <vt:lpstr>PowerPoint Presentation</vt:lpstr>
      <vt:lpstr>PowerPoint Presentation</vt:lpstr>
      <vt:lpstr>PowerPoint Presentation</vt:lpstr>
      <vt:lpstr>Who, What, When, Why, How</vt:lpstr>
      <vt:lpstr>Power Distribution 330 VDC</vt:lpstr>
      <vt:lpstr>What is fair in Net Metering?</vt:lpstr>
      <vt:lpstr>PowerPoint Presentation</vt:lpstr>
      <vt:lpstr>Solar Grid-tie Inverter Types</vt:lpstr>
      <vt:lpstr>Solar Grid-tie Inverter Types</vt:lpstr>
      <vt:lpstr>4th Learn to Drive Efficiently</vt:lpstr>
      <vt:lpstr>PowerPoint Presentation</vt:lpstr>
      <vt:lpstr>Over 45 EV’s now on Market! (in just 8 years!)  And now 500 committed to in the next 6 yars</vt:lpstr>
      <vt:lpstr>All car purchasers today should at least checkout the potential of an EV to meet their driving need</vt:lpstr>
      <vt:lpstr>Power Distribution SWER</vt:lpstr>
      <vt:lpstr>Power Distribution SWER</vt:lpstr>
    </vt:vector>
  </TitlesOfParts>
  <Company>ANSER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Sextant-Autonomous Navigation and Attitude Reference System (SS-ANARS) SAMSO-508</dc:title>
  <dc:creator>Robin D. Roth</dc:creator>
  <cp:lastModifiedBy>Bruninga, Robert E CIV USNA Annapolis</cp:lastModifiedBy>
  <cp:revision>458</cp:revision>
  <cp:lastPrinted>1998-12-04T14:04:14Z</cp:lastPrinted>
  <dcterms:created xsi:type="dcterms:W3CDTF">1998-11-05T21:40:44Z</dcterms:created>
  <dcterms:modified xsi:type="dcterms:W3CDTF">2019-11-08T17:19:23Z</dcterms:modified>
</cp:coreProperties>
</file>